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4DL3Sp8/uQ4AYcfqCl0fRw==" hashData="I1tgTffTTFAkL87qPbX9j04o2HUUg5Fr6zArAkopz/zL9VvKyJPKIyvEriofP6oS17vc+novlsaFqDUeLIjdnA=="/>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ixKE4yp1njRNrp9u3BZgcVhZujN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5" d="100"/>
          <a:sy n="155" d="100"/>
        </p:scale>
        <p:origin x="2724" y="13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45" tIns="48309" rIns="96645" bIns="48309"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45" tIns="48309" rIns="96645" bIns="48309"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45" tIns="48309" rIns="96645" bIns="48309"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sz="1300" smtClean="0">
                <a:solidFill>
                  <a:schemeClr val="dk1"/>
                </a:solidFill>
                <a:latin typeface="Calibri"/>
                <a:ea typeface="Calibri"/>
                <a:cs typeface="Calibri"/>
                <a:sym typeface="Calibri"/>
              </a:rPr>
              <a:pPr algn="r"/>
              <a:t>‹#›</a:t>
            </a:fld>
            <a:endParaRPr lang="en-US" sz="1300"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dirty="0"/>
          </a:p>
        </p:txBody>
      </p:sp>
      <p:sp>
        <p:nvSpPr>
          <p:cNvPr id="86" name="Google Shape;86;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dirty="0"/>
          </a:p>
        </p:txBody>
      </p:sp>
      <p:sp>
        <p:nvSpPr>
          <p:cNvPr id="151" name="Google Shape;151;p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dirty="0"/>
          </a:p>
        </p:txBody>
      </p:sp>
      <p:sp>
        <p:nvSpPr>
          <p:cNvPr id="159" name="Google Shape;159;p1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a38862aaac_0_14: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endParaRPr dirty="0"/>
          </a:p>
        </p:txBody>
      </p:sp>
      <p:sp>
        <p:nvSpPr>
          <p:cNvPr id="168" name="Google Shape;168;ga38862aaac_0_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1: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dirty="0"/>
          </a:p>
        </p:txBody>
      </p:sp>
      <p:sp>
        <p:nvSpPr>
          <p:cNvPr id="173" name="Google Shape;173;p1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2: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dirty="0"/>
          </a:p>
        </p:txBody>
      </p:sp>
      <p:sp>
        <p:nvSpPr>
          <p:cNvPr id="183" name="Google Shape;183;p1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3: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dirty="0"/>
          </a:p>
        </p:txBody>
      </p:sp>
      <p:sp>
        <p:nvSpPr>
          <p:cNvPr id="191" name="Google Shape;191;p1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38862aaac_0_32: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endParaRPr dirty="0"/>
          </a:p>
        </p:txBody>
      </p:sp>
      <p:sp>
        <p:nvSpPr>
          <p:cNvPr id="200" name="Google Shape;200;ga38862aaac_0_3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4: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dirty="0"/>
          </a:p>
        </p:txBody>
      </p:sp>
      <p:sp>
        <p:nvSpPr>
          <p:cNvPr id="210" name="Google Shape;210;p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a38862aaac_0_42: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endParaRPr dirty="0"/>
          </a:p>
        </p:txBody>
      </p:sp>
      <p:sp>
        <p:nvSpPr>
          <p:cNvPr id="219" name="Google Shape;219;ga38862aaac_0_4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5: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dirty="0"/>
          </a:p>
        </p:txBody>
      </p:sp>
      <p:sp>
        <p:nvSpPr>
          <p:cNvPr id="228" name="Google Shape;228;p1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dirty="0"/>
          </a:p>
        </p:txBody>
      </p:sp>
      <p:sp>
        <p:nvSpPr>
          <p:cNvPr id="92" name="Google Shape;92;p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a38862aaac_0_18: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endParaRPr dirty="0"/>
          </a:p>
        </p:txBody>
      </p:sp>
      <p:sp>
        <p:nvSpPr>
          <p:cNvPr id="235" name="Google Shape;235;ga38862aaac_0_1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6: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dirty="0"/>
          </a:p>
        </p:txBody>
      </p:sp>
      <p:sp>
        <p:nvSpPr>
          <p:cNvPr id="240" name="Google Shape;240;p1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7: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dirty="0"/>
          </a:p>
        </p:txBody>
      </p:sp>
      <p:sp>
        <p:nvSpPr>
          <p:cNvPr id="250" name="Google Shape;250;p1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8: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dirty="0"/>
          </a:p>
        </p:txBody>
      </p:sp>
      <p:sp>
        <p:nvSpPr>
          <p:cNvPr id="260" name="Google Shape;260;p1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9: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dirty="0"/>
          </a:p>
        </p:txBody>
      </p:sp>
      <p:sp>
        <p:nvSpPr>
          <p:cNvPr id="274" name="Google Shape;274;p1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a38862aaac_0_22: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endParaRPr dirty="0"/>
          </a:p>
        </p:txBody>
      </p:sp>
      <p:sp>
        <p:nvSpPr>
          <p:cNvPr id="281" name="Google Shape;281;ga38862aaac_0_2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0: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dirty="0"/>
          </a:p>
        </p:txBody>
      </p:sp>
      <p:sp>
        <p:nvSpPr>
          <p:cNvPr id="286" name="Google Shape;286;p2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a38862aaac_0_26: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endParaRPr dirty="0"/>
          </a:p>
        </p:txBody>
      </p:sp>
      <p:sp>
        <p:nvSpPr>
          <p:cNvPr id="293" name="Google Shape;293;ga38862aaac_0_2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dirty="0"/>
          </a:p>
        </p:txBody>
      </p:sp>
      <p:sp>
        <p:nvSpPr>
          <p:cNvPr id="100" name="Google Shape;100;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a38862aaac_0_9: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endParaRPr dirty="0"/>
          </a:p>
        </p:txBody>
      </p:sp>
      <p:sp>
        <p:nvSpPr>
          <p:cNvPr id="107" name="Google Shape;107;ga38862aaac_0_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dirty="0"/>
          </a:p>
        </p:txBody>
      </p:sp>
      <p:sp>
        <p:nvSpPr>
          <p:cNvPr id="112" name="Google Shape;112;p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dirty="0"/>
          </a:p>
        </p:txBody>
      </p:sp>
      <p:sp>
        <p:nvSpPr>
          <p:cNvPr id="119" name="Google Shape;119;p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dirty="0"/>
          </a:p>
        </p:txBody>
      </p:sp>
      <p:sp>
        <p:nvSpPr>
          <p:cNvPr id="128" name="Google Shape;128;p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dirty="0"/>
          </a:p>
        </p:txBody>
      </p:sp>
      <p:sp>
        <p:nvSpPr>
          <p:cNvPr id="136" name="Google Shape;136;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dirty="0"/>
          </a:p>
        </p:txBody>
      </p:sp>
      <p:sp>
        <p:nvSpPr>
          <p:cNvPr id="144" name="Google Shape;144;p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 name="Google Shape;30;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 name="Google Shape;32;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4" name="Google Shape;3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5" name="Google Shape;3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0" name="Google Shape;4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1" name="Google Shape;4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3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hyperlink" Target="https://my.hamilton.edu/documents/2018-object-codes-updated.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my.hamilton.edu/offices/auxiliaryservices/travel/rental"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www.hamilton.edu/offices/auxiliaryservices/purchasing/tax"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hamilton.edu/offices/business/general-ledger/hamilton-college-travel-policy#meals"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hamilton.edu/offices/human-resources/employee-information/hamilton-cares"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mailto:dvore@hamilton.ed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mailto:mdelariv@hamilton.edu"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mdelariv@Hamilton.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hyperlink" Target="https://my.hamilton.edu/offices/business/forms/check-request-excel-1"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mailto:lswan@Hamilton.edu" TargetMode="External"/><Relationship Id="rId4" Type="http://schemas.openxmlformats.org/officeDocument/2006/relationships/hyperlink" Target="https://www.hamilton.edu/offices/auxiliaryservices/purchase-requisition-form"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hyperlink" Target="https://my.hamilton.edu/offices/dof/handbooks-and-forms/studenttravelsupport" TargetMode="External"/><Relationship Id="rId13" Type="http://schemas.openxmlformats.org/officeDocument/2006/relationships/hyperlink" Target="https://my.hamilton.edu/offices/dof/handbooks-and-forms/research-funding-authorization-form" TargetMode="External"/><Relationship Id="rId3" Type="http://schemas.openxmlformats.org/officeDocument/2006/relationships/hyperlink" Target="https://my.hamilton.edu/documents/Spending%20Guidelines%20AY%202020-21.pdf" TargetMode="External"/><Relationship Id="rId7" Type="http://schemas.openxmlformats.org/officeDocument/2006/relationships/hyperlink" Target="https://www.hamilton.edu/offices/dof/handbooks-and-forms/student-travel-funding-authorization-form" TargetMode="External"/><Relationship Id="rId12" Type="http://schemas.openxmlformats.org/officeDocument/2006/relationships/hyperlink" Target="https://my.hamilton.edu/offices/dof/research-support/general-guidelines-for-research-suppor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my.hamilton.edu/offices/business/general-ledger/hamilton-college-travel-policy" TargetMode="External"/><Relationship Id="rId11" Type="http://schemas.openxmlformats.org/officeDocument/2006/relationships/hyperlink" Target="https://my.hamilton.edu/offices/business/accounts-payable/payments-to-foreign-visitors" TargetMode="External"/><Relationship Id="rId5" Type="http://schemas.openxmlformats.org/officeDocument/2006/relationships/hyperlink" Target="https://my.hamilton.edu/offices/dof/handbooks-and-forms/faculty-travel-funding-authorization-form" TargetMode="External"/><Relationship Id="rId15" Type="http://schemas.openxmlformats.org/officeDocument/2006/relationships/hyperlink" Target="https://my.hamilton.edu/offices/dof/research-support/guidelines-for-endowed-chair-funds" TargetMode="External"/><Relationship Id="rId10" Type="http://schemas.openxmlformats.org/officeDocument/2006/relationships/hyperlink" Target="https://my.hamilton.edu/offices/dof/handbooks-and-forms/request-for-public-speaker-form" TargetMode="External"/><Relationship Id="rId4" Type="http://schemas.openxmlformats.org/officeDocument/2006/relationships/hyperlink" Target="https://my.hamilton.edu/offices/dof/handbooks-and-forms/reimbursement-policies-and-procedures" TargetMode="External"/><Relationship Id="rId9" Type="http://schemas.openxmlformats.org/officeDocument/2006/relationships/hyperlink" Target="https://my.hamilton.edu/offices/dof/handbooks-and-forms/field-trip-and-excursion-form" TargetMode="External"/><Relationship Id="rId14" Type="http://schemas.openxmlformats.org/officeDocument/2006/relationships/hyperlink" Target="https://my.hamilton.edu/offices/dof/research-support/guidelines-for-start-up-funds"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hamilton.edu/offices/auxiliaryservices/purchasing/tax" TargetMode="External"/><Relationship Id="rId3" Type="http://schemas.openxmlformats.org/officeDocument/2006/relationships/hyperlink" Target="https://www.hamilton.edu/offices/human-resources/student-employment" TargetMode="External"/><Relationship Id="rId7" Type="http://schemas.openxmlformats.org/officeDocument/2006/relationships/hyperlink" Target="https://www.hamilton.edu/offices/auxiliaryservices/purchasing/contract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my.hamilton.edu/documents/Computer_Purchase_Approval_Form_Fillable.pdf" TargetMode="External"/><Relationship Id="rId11" Type="http://schemas.openxmlformats.org/officeDocument/2006/relationships/hyperlink" Target="https://www.hamilton.edu/offices/business/general-ledger/hamilton-college-travel-policy#meals" TargetMode="External"/><Relationship Id="rId5" Type="http://schemas.openxmlformats.org/officeDocument/2006/relationships/hyperlink" Target="https://my.hamilton.edu/offices/business/accounts-payable/purchasing-card-policy" TargetMode="External"/><Relationship Id="rId10" Type="http://schemas.openxmlformats.org/officeDocument/2006/relationships/hyperlink" Target="https://my.hamilton.edu/offices/business/policy/hamilton-college-policy-on-alcohol-purchases" TargetMode="External"/><Relationship Id="rId4" Type="http://schemas.openxmlformats.org/officeDocument/2006/relationships/hyperlink" Target="https://my.hamilton.edu/offices/auxiliaryservices/purchasing" TargetMode="External"/><Relationship Id="rId9" Type="http://schemas.openxmlformats.org/officeDocument/2006/relationships/hyperlink" Target="https://my.hamilton.edu/documents/Guidelines_for_Celebrations.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my.hamilton.edu/offices/business/general-ledger/fiscal-year-end-closing-polic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dirty="0"/>
              <a:t>DOF Guide for Budget Managers/Administrators</a:t>
            </a:r>
            <a:endParaRPr dirty="0"/>
          </a:p>
        </p:txBody>
      </p:sp>
      <p:sp>
        <p:nvSpPr>
          <p:cNvPr id="89" name="Google Shape;89;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ts val="2400"/>
              <a:buNone/>
            </a:pPr>
            <a:r>
              <a:rPr lang="en-US" dirty="0"/>
              <a:t>Office of Dean of Faculty</a:t>
            </a:r>
            <a:endParaRPr dirty="0"/>
          </a:p>
          <a:p>
            <a:pPr marL="0" lvl="0" indent="0" algn="ctr" rtl="0">
              <a:lnSpc>
                <a:spcPct val="90000"/>
              </a:lnSpc>
              <a:spcBef>
                <a:spcPts val="1000"/>
              </a:spcBef>
              <a:spcAft>
                <a:spcPts val="0"/>
              </a:spcAft>
              <a:buClr>
                <a:schemeClr val="dk1"/>
              </a:buClr>
              <a:buSzPts val="2400"/>
              <a:buNone/>
            </a:pPr>
            <a:r>
              <a:rPr lang="en-US" dirty="0"/>
              <a:t>Hamilton College</a:t>
            </a:r>
            <a:endParaRPr dirty="0"/>
          </a:p>
          <a:p>
            <a:pPr marL="0" lvl="0" indent="0" algn="ctr" rtl="0">
              <a:lnSpc>
                <a:spcPct val="90000"/>
              </a:lnSpc>
              <a:spcBef>
                <a:spcPts val="1000"/>
              </a:spcBef>
              <a:spcAft>
                <a:spcPts val="0"/>
              </a:spcAft>
              <a:buClr>
                <a:schemeClr val="dk1"/>
              </a:buClr>
              <a:buSzPts val="2400"/>
              <a:buNone/>
            </a:pPr>
            <a:r>
              <a:rPr lang="en-US" dirty="0" smtClean="0"/>
              <a:t>Updated on 1/26/2021</a:t>
            </a:r>
          </a:p>
          <a:p>
            <a:pPr marL="0" lvl="0" indent="0" algn="ctr" rtl="0">
              <a:lnSpc>
                <a:spcPct val="90000"/>
              </a:lnSpc>
              <a:spcBef>
                <a:spcPts val="1000"/>
              </a:spcBef>
              <a:spcAft>
                <a:spcPts val="0"/>
              </a:spcAft>
              <a:buClr>
                <a:schemeClr val="dk1"/>
              </a:buClr>
              <a:buSzPts val="2400"/>
              <a:buNone/>
            </a:pPr>
            <a:r>
              <a:rPr lang="en-US" dirty="0" smtClean="0"/>
              <a:t>Created </a:t>
            </a:r>
            <a:r>
              <a:rPr lang="en-US" dirty="0"/>
              <a:t>on </a:t>
            </a:r>
            <a:r>
              <a:rPr lang="en-US" dirty="0" smtClean="0"/>
              <a:t>10/9/2020</a:t>
            </a:r>
          </a:p>
          <a:p>
            <a:pPr marL="0" lvl="0" indent="0" algn="ctr" rtl="0">
              <a:lnSpc>
                <a:spcPct val="90000"/>
              </a:lnSpc>
              <a:spcBef>
                <a:spcPts val="1000"/>
              </a:spcBef>
              <a:spcAft>
                <a:spcPts val="0"/>
              </a:spcAft>
              <a:buClr>
                <a:schemeClr val="dk1"/>
              </a:buClr>
              <a:buSzPts val="2400"/>
              <a:buNone/>
            </a:pP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Budget Monitoring and Reporting</a:t>
            </a:r>
            <a:endParaRPr dirty="0"/>
          </a:p>
        </p:txBody>
      </p:sp>
      <p:sp>
        <p:nvSpPr>
          <p:cNvPr id="154" name="Google Shape;154;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sp>
        <p:nvSpPr>
          <p:cNvPr id="155" name="Google Shape;15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dirty="0"/>
          </a:p>
        </p:txBody>
      </p:sp>
      <p:sp>
        <p:nvSpPr>
          <p:cNvPr id="156" name="Google Shape;156;p9"/>
          <p:cNvSpPr txBox="1"/>
          <p:nvPr/>
        </p:nvSpPr>
        <p:spPr>
          <a:xfrm>
            <a:off x="990600" y="1978025"/>
            <a:ext cx="10515600" cy="435133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70000"/>
              </a:lnSpc>
              <a:spcBef>
                <a:spcPts val="0"/>
              </a:spcBef>
              <a:spcAft>
                <a:spcPts val="0"/>
              </a:spcAft>
              <a:buClr>
                <a:schemeClr val="dk1"/>
              </a:buClr>
              <a:buSzPts val="2590"/>
              <a:buFont typeface="Arial"/>
              <a:buChar char="•"/>
            </a:pPr>
            <a:r>
              <a:rPr lang="en-US" sz="2590" b="0" i="0" u="none" strike="noStrike" cap="none" dirty="0">
                <a:solidFill>
                  <a:schemeClr val="dk1"/>
                </a:solidFill>
                <a:latin typeface="Calibri"/>
                <a:ea typeface="Calibri"/>
                <a:cs typeface="Calibri"/>
                <a:sym typeface="Calibri"/>
              </a:rPr>
              <a:t>DOF takes the perspective that the “bottom line” is the key to monitoring our budgets.</a:t>
            </a:r>
            <a:endParaRPr dirty="0"/>
          </a:p>
          <a:p>
            <a:pPr marL="228600" marR="0" lvl="0" indent="-228600" algn="l" rtl="0">
              <a:lnSpc>
                <a:spcPct val="70000"/>
              </a:lnSpc>
              <a:spcBef>
                <a:spcPts val="1000"/>
              </a:spcBef>
              <a:spcAft>
                <a:spcPts val="0"/>
              </a:spcAft>
              <a:buClr>
                <a:schemeClr val="dk1"/>
              </a:buClr>
              <a:buSzPts val="2590"/>
              <a:buFont typeface="Arial"/>
              <a:buChar char="•"/>
            </a:pPr>
            <a:r>
              <a:rPr lang="en-US" sz="2590" b="0" i="0" u="none" strike="noStrike" cap="none" dirty="0">
                <a:solidFill>
                  <a:schemeClr val="dk1"/>
                </a:solidFill>
                <a:latin typeface="Calibri"/>
                <a:ea typeface="Calibri"/>
                <a:cs typeface="Calibri"/>
                <a:sym typeface="Calibri"/>
              </a:rPr>
              <a:t>The Budget Tool, a system available for budget managers to utilize in order to manage respective budgets.</a:t>
            </a:r>
            <a:endParaRPr sz="2590" b="0" i="0" u="none" strike="noStrike" cap="none" dirty="0">
              <a:solidFill>
                <a:schemeClr val="dk1"/>
              </a:solidFill>
              <a:latin typeface="Calibri"/>
              <a:ea typeface="Calibri"/>
              <a:cs typeface="Calibri"/>
              <a:sym typeface="Calibri"/>
            </a:endParaRPr>
          </a:p>
          <a:p>
            <a:pPr marL="228600" marR="0" lvl="0" indent="-228600" algn="l" rtl="0">
              <a:lnSpc>
                <a:spcPct val="70000"/>
              </a:lnSpc>
              <a:spcBef>
                <a:spcPts val="1000"/>
              </a:spcBef>
              <a:spcAft>
                <a:spcPts val="0"/>
              </a:spcAft>
              <a:buClr>
                <a:schemeClr val="dk1"/>
              </a:buClr>
              <a:buSzPts val="2590"/>
              <a:buFont typeface="Arial"/>
              <a:buChar char="•"/>
            </a:pPr>
            <a:r>
              <a:rPr lang="en-US" sz="2590" b="0" i="0" u="none" strike="noStrike" cap="none" dirty="0">
                <a:solidFill>
                  <a:schemeClr val="dk1"/>
                </a:solidFill>
                <a:latin typeface="Calibri"/>
                <a:ea typeface="Calibri"/>
                <a:cs typeface="Calibri"/>
                <a:sym typeface="Calibri"/>
              </a:rPr>
              <a:t>The tool can be accessed via My Hamilton -&gt; Tools -&gt; Budget Center Home -&gt; Budget Reports. </a:t>
            </a:r>
            <a:endParaRPr sz="2590" b="0" i="0" u="none" strike="noStrike" cap="none" dirty="0">
              <a:solidFill>
                <a:schemeClr val="dk1"/>
              </a:solidFill>
              <a:latin typeface="Calibri"/>
              <a:ea typeface="Calibri"/>
              <a:cs typeface="Calibri"/>
              <a:sym typeface="Calibri"/>
            </a:endParaRPr>
          </a:p>
          <a:p>
            <a:pPr marL="228600" marR="0" lvl="0" indent="-228600" algn="l" rtl="0">
              <a:lnSpc>
                <a:spcPct val="70000"/>
              </a:lnSpc>
              <a:spcBef>
                <a:spcPts val="1000"/>
              </a:spcBef>
              <a:spcAft>
                <a:spcPts val="0"/>
              </a:spcAft>
              <a:buClr>
                <a:schemeClr val="dk1"/>
              </a:buClr>
              <a:buSzPts val="2590"/>
              <a:buFont typeface="Arial"/>
              <a:buChar char="•"/>
            </a:pPr>
            <a:r>
              <a:rPr lang="en-US" sz="2590" b="0" i="0" u="none" strike="noStrike" cap="none" dirty="0">
                <a:solidFill>
                  <a:schemeClr val="dk1"/>
                </a:solidFill>
                <a:latin typeface="Calibri"/>
                <a:ea typeface="Calibri"/>
                <a:cs typeface="Calibri"/>
                <a:sym typeface="Calibri"/>
              </a:rPr>
              <a:t>Reporting is one of most valuable tools when it comes to overseeing budgets.  It is through reports that data is presented in a concise manner for review and analysis.  And reports sometimes even bring errors to light.</a:t>
            </a:r>
            <a:endParaRPr dirty="0"/>
          </a:p>
          <a:p>
            <a:pPr marL="228600" marR="0" lvl="0" indent="-228600" algn="l" rtl="0">
              <a:lnSpc>
                <a:spcPct val="70000"/>
              </a:lnSpc>
              <a:spcBef>
                <a:spcPts val="1000"/>
              </a:spcBef>
              <a:spcAft>
                <a:spcPts val="0"/>
              </a:spcAft>
              <a:buClr>
                <a:schemeClr val="dk1"/>
              </a:buClr>
              <a:buSzPts val="2590"/>
              <a:buFont typeface="Arial"/>
              <a:buChar char="•"/>
            </a:pPr>
            <a:r>
              <a:rPr lang="en-US" sz="2590" b="0" i="0" u="none" strike="noStrike" cap="none" dirty="0">
                <a:solidFill>
                  <a:schemeClr val="dk1"/>
                </a:solidFill>
                <a:latin typeface="Calibri"/>
                <a:ea typeface="Calibri"/>
                <a:cs typeface="Calibri"/>
                <a:sym typeface="Calibri"/>
              </a:rPr>
              <a:t>The DOF runs monthly reports to review </a:t>
            </a:r>
            <a:r>
              <a:rPr lang="en-US" sz="2590" b="0" i="0" u="none" strike="noStrike" cap="none"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burn rates</a:t>
            </a:r>
            <a:r>
              <a:rPr lang="en-US" sz="2590" b="0" i="0" u="none" strike="noStrike" cap="none" dirty="0">
                <a:solidFill>
                  <a:schemeClr val="dk1"/>
                </a:solidFill>
                <a:latin typeface="Calibri"/>
                <a:ea typeface="Calibri"/>
                <a:cs typeface="Calibri"/>
                <a:sym typeface="Calibri"/>
              </a:rPr>
              <a:t> (e.g. ratio to indicate ho</a:t>
            </a:r>
            <a:r>
              <a:rPr lang="en-US" sz="2590" dirty="0">
                <a:solidFill>
                  <a:schemeClr val="dk1"/>
                </a:solidFill>
                <a:latin typeface="Calibri"/>
                <a:ea typeface="Calibri"/>
                <a:cs typeface="Calibri"/>
                <a:sym typeface="Calibri"/>
              </a:rPr>
              <a:t>w much spending and how quickly </a:t>
            </a:r>
            <a:r>
              <a:rPr lang="en-US" sz="2590" dirty="0" smtClean="0">
                <a:solidFill>
                  <a:schemeClr val="dk1"/>
                </a:solidFill>
                <a:latin typeface="Calibri"/>
                <a:ea typeface="Calibri"/>
                <a:cs typeface="Calibri"/>
                <a:sym typeface="Calibri"/>
              </a:rPr>
              <a:t>compared </a:t>
            </a:r>
            <a:r>
              <a:rPr lang="en-US" sz="2590" dirty="0">
                <a:solidFill>
                  <a:schemeClr val="dk1"/>
                </a:solidFill>
                <a:latin typeface="Calibri"/>
                <a:ea typeface="Calibri"/>
                <a:cs typeface="Calibri"/>
                <a:sym typeface="Calibri"/>
              </a:rPr>
              <a:t>to the </a:t>
            </a:r>
            <a:r>
              <a:rPr lang="en-US" sz="2590" dirty="0" smtClean="0">
                <a:solidFill>
                  <a:schemeClr val="dk1"/>
                </a:solidFill>
                <a:latin typeface="Calibri"/>
                <a:ea typeface="Calibri"/>
                <a:cs typeface="Calibri"/>
                <a:sym typeface="Calibri"/>
              </a:rPr>
              <a:t>budget)</a:t>
            </a:r>
            <a:r>
              <a:rPr lang="en-US" sz="2590" b="0" i="0" u="none" strike="noStrike" cap="none" dirty="0" smtClean="0">
                <a:solidFill>
                  <a:schemeClr val="dk1"/>
                </a:solidFill>
                <a:latin typeface="Calibri"/>
                <a:ea typeface="Calibri"/>
                <a:cs typeface="Calibri"/>
                <a:sym typeface="Calibri"/>
              </a:rPr>
              <a:t>, </a:t>
            </a:r>
            <a:r>
              <a:rPr lang="en-US" sz="2590" b="0" i="0" u="none" strike="noStrike" cap="none" dirty="0">
                <a:solidFill>
                  <a:schemeClr val="dk1"/>
                </a:solidFill>
                <a:latin typeface="Calibri"/>
                <a:ea typeface="Calibri"/>
                <a:cs typeface="Calibri"/>
                <a:sym typeface="Calibri"/>
              </a:rPr>
              <a:t>and benchmark against historical trends.  This is a useful exercise to check in with departments and forecast/anticipate end year outcomes.</a:t>
            </a:r>
            <a:endParaRPr dirty="0"/>
          </a:p>
          <a:p>
            <a:pPr marL="0" marR="0" lvl="0" indent="0" algn="l" rtl="0">
              <a:lnSpc>
                <a:spcPct val="70000"/>
              </a:lnSpc>
              <a:spcBef>
                <a:spcPts val="1000"/>
              </a:spcBef>
              <a:spcAft>
                <a:spcPts val="0"/>
              </a:spcAft>
              <a:buClr>
                <a:schemeClr val="dk1"/>
              </a:buClr>
              <a:buSzPts val="2590"/>
              <a:buFont typeface="Arial"/>
              <a:buNone/>
            </a:pPr>
            <a:endParaRPr sz="259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0"/>
          <p:cNvSpPr txBox="1">
            <a:spLocks noGrp="1"/>
          </p:cNvSpPr>
          <p:nvPr>
            <p:ph type="title"/>
          </p:nvPr>
        </p:nvSpPr>
        <p:spPr>
          <a:xfrm>
            <a:off x="73429" y="82492"/>
            <a:ext cx="11964199" cy="90613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DOF’s Budget Profile</a:t>
            </a:r>
            <a:endParaRPr dirty="0"/>
          </a:p>
        </p:txBody>
      </p:sp>
      <p:sp>
        <p:nvSpPr>
          <p:cNvPr id="162" name="Google Shape;162;p10"/>
          <p:cNvSpPr txBox="1">
            <a:spLocks noGrp="1"/>
          </p:cNvSpPr>
          <p:nvPr>
            <p:ph type="body" idx="1"/>
          </p:nvPr>
        </p:nvSpPr>
        <p:spPr>
          <a:xfrm>
            <a:off x="251247" y="1215851"/>
            <a:ext cx="2757623" cy="5586773"/>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70000"/>
              </a:lnSpc>
              <a:spcBef>
                <a:spcPts val="0"/>
              </a:spcBef>
              <a:spcAft>
                <a:spcPts val="0"/>
              </a:spcAft>
              <a:buClr>
                <a:schemeClr val="dk1"/>
              </a:buClr>
              <a:buSzPts val="2590"/>
              <a:buChar char="•"/>
            </a:pPr>
            <a:r>
              <a:rPr lang="en-US" sz="2590" dirty="0"/>
              <a:t>DOF’s budget is made up of 3 sources of funds: 1) endowments, 2) operating budget, and 3) grants.</a:t>
            </a:r>
            <a:endParaRPr sz="2590" dirty="0"/>
          </a:p>
          <a:p>
            <a:pPr marL="228600" lvl="0" indent="-228600" algn="l" rtl="0">
              <a:lnSpc>
                <a:spcPct val="70000"/>
              </a:lnSpc>
              <a:spcBef>
                <a:spcPts val="1000"/>
              </a:spcBef>
              <a:spcAft>
                <a:spcPts val="0"/>
              </a:spcAft>
              <a:buClr>
                <a:schemeClr val="dk1"/>
              </a:buClr>
              <a:buSzPts val="2590"/>
              <a:buChar char="•"/>
            </a:pPr>
            <a:r>
              <a:rPr lang="en-US" sz="2590" dirty="0"/>
              <a:t>Over 300 endowments are utilized to finance fellowships, lectures (speakers), professorships, and research support for faculty and </a:t>
            </a:r>
            <a:r>
              <a:rPr lang="en-US" sz="2590" dirty="0" smtClean="0"/>
              <a:t>students. </a:t>
            </a:r>
            <a:endParaRPr dirty="0"/>
          </a:p>
          <a:p>
            <a:pPr marL="228600" lvl="0" indent="-228600" algn="l" rtl="0">
              <a:lnSpc>
                <a:spcPct val="70000"/>
              </a:lnSpc>
              <a:spcBef>
                <a:spcPts val="1000"/>
              </a:spcBef>
              <a:spcAft>
                <a:spcPts val="0"/>
              </a:spcAft>
              <a:buClr>
                <a:schemeClr val="dk1"/>
              </a:buClr>
              <a:buSzPts val="2590"/>
              <a:buChar char="•"/>
            </a:pPr>
            <a:r>
              <a:rPr lang="en-US" sz="2590" dirty="0"/>
              <a:t>The operating budget supports travel &amp; entertainment, supplies, student help, and part time wages in the academic departments, Athletics, DOF, domestic &amp; abroad programs, the Academic Resource Centers, and Wellin </a:t>
            </a:r>
            <a:r>
              <a:rPr lang="en-US" sz="2590" dirty="0" smtClean="0"/>
              <a:t>Museum.</a:t>
            </a:r>
            <a:endParaRPr dirty="0"/>
          </a:p>
          <a:p>
            <a:pPr marL="228600" lvl="0" indent="-228600" algn="l" rtl="0">
              <a:lnSpc>
                <a:spcPct val="70000"/>
              </a:lnSpc>
              <a:spcBef>
                <a:spcPts val="1000"/>
              </a:spcBef>
              <a:spcAft>
                <a:spcPts val="0"/>
              </a:spcAft>
              <a:buClr>
                <a:schemeClr val="dk1"/>
              </a:buClr>
              <a:buSzPts val="2590"/>
              <a:buChar char="•"/>
            </a:pPr>
            <a:r>
              <a:rPr lang="en-US" sz="2590" dirty="0"/>
              <a:t>As of November 2019, DOF has 22 active grants </a:t>
            </a:r>
            <a:r>
              <a:rPr lang="en-US" sz="2590" dirty="0">
                <a:solidFill>
                  <a:srgbClr val="000000"/>
                </a:solidFill>
              </a:rPr>
              <a:t>from external agencies</a:t>
            </a:r>
            <a:r>
              <a:rPr lang="en-US" sz="259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spanning multiple areas and donors from the prison program to the National Science Foundation</a:t>
            </a:r>
            <a:r>
              <a:rPr lang="en-US" sz="2590" dirty="0"/>
              <a:t>.</a:t>
            </a:r>
            <a:endParaRPr sz="2590" dirty="0"/>
          </a:p>
          <a:p>
            <a:pPr marL="228600" lvl="0" indent="-64135" algn="l" rtl="0">
              <a:lnSpc>
                <a:spcPct val="70000"/>
              </a:lnSpc>
              <a:spcBef>
                <a:spcPts val="1000"/>
              </a:spcBef>
              <a:spcAft>
                <a:spcPts val="0"/>
              </a:spcAft>
              <a:buClr>
                <a:schemeClr val="dk1"/>
              </a:buClr>
              <a:buSzPts val="2590"/>
              <a:buNone/>
            </a:pPr>
            <a:endParaRPr sz="2590" dirty="0"/>
          </a:p>
          <a:p>
            <a:pPr marL="228600" lvl="0" indent="-64135" algn="l" rtl="0">
              <a:lnSpc>
                <a:spcPct val="70000"/>
              </a:lnSpc>
              <a:spcBef>
                <a:spcPts val="1000"/>
              </a:spcBef>
              <a:spcAft>
                <a:spcPts val="0"/>
              </a:spcAft>
              <a:buClr>
                <a:schemeClr val="dk1"/>
              </a:buClr>
              <a:buSzPts val="2590"/>
              <a:buNone/>
            </a:pPr>
            <a:endParaRPr sz="2590" dirty="0"/>
          </a:p>
        </p:txBody>
      </p:sp>
      <p:sp>
        <p:nvSpPr>
          <p:cNvPr id="163" name="Google Shape;16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dirty="0"/>
          </a:p>
        </p:txBody>
      </p:sp>
      <p:pic>
        <p:nvPicPr>
          <p:cNvPr id="164" name="Google Shape;164;p10"/>
          <p:cNvPicPr preferRelativeResize="0"/>
          <p:nvPr/>
        </p:nvPicPr>
        <p:blipFill rotWithShape="1">
          <a:blip r:embed="rId3">
            <a:alphaModFix/>
          </a:blip>
          <a:srcRect/>
          <a:stretch/>
        </p:blipFill>
        <p:spPr>
          <a:xfrm>
            <a:off x="5338120" y="1692876"/>
            <a:ext cx="6699508" cy="4751402"/>
          </a:xfrm>
          <a:prstGeom prst="rect">
            <a:avLst/>
          </a:prstGeom>
          <a:noFill/>
          <a:ln>
            <a:noFill/>
          </a:ln>
        </p:spPr>
      </p:pic>
      <p:pic>
        <p:nvPicPr>
          <p:cNvPr id="165" name="Google Shape;165;p10"/>
          <p:cNvPicPr preferRelativeResize="0"/>
          <p:nvPr/>
        </p:nvPicPr>
        <p:blipFill rotWithShape="1">
          <a:blip r:embed="rId4">
            <a:alphaModFix/>
          </a:blip>
          <a:srcRect/>
          <a:stretch/>
        </p:blipFill>
        <p:spPr>
          <a:xfrm>
            <a:off x="3064476" y="1692876"/>
            <a:ext cx="2166077" cy="2946557"/>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a38862aaac_0_14"/>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None/>
            </a:pPr>
            <a:r>
              <a:rPr lang="en-US" dirty="0"/>
              <a:t>B. Budgeting “101”</a:t>
            </a:r>
            <a:endParaRP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1"/>
          <p:cNvSpPr txBox="1">
            <a:spLocks noGrp="1"/>
          </p:cNvSpPr>
          <p:nvPr>
            <p:ph type="title"/>
          </p:nvPr>
        </p:nvSpPr>
        <p:spPr>
          <a:xfrm>
            <a:off x="193431" y="112331"/>
            <a:ext cx="11781692" cy="8548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What is an account number?</a:t>
            </a:r>
            <a:endParaRPr dirty="0"/>
          </a:p>
        </p:txBody>
      </p:sp>
      <p:sp>
        <p:nvSpPr>
          <p:cNvPr id="176" name="Google Shape;176;p11"/>
          <p:cNvSpPr txBox="1">
            <a:spLocks noGrp="1"/>
          </p:cNvSpPr>
          <p:nvPr>
            <p:ph type="body" idx="1"/>
          </p:nvPr>
        </p:nvSpPr>
        <p:spPr>
          <a:xfrm>
            <a:off x="257907" y="691662"/>
            <a:ext cx="10515600" cy="2250829"/>
          </a:xfrm>
          <a:prstGeom prst="rect">
            <a:avLst/>
          </a:prstGeom>
          <a:noFill/>
          <a:ln>
            <a:noFill/>
          </a:ln>
        </p:spPr>
        <p:txBody>
          <a:bodyPr spcFirstLastPara="1" wrap="square" lIns="91425" tIns="45700" rIns="91425" bIns="45700" anchor="t" anchorCtr="0">
            <a:normAutofit lnSpcReduction="10000"/>
          </a:bodyPr>
          <a:lstStyle/>
          <a:p>
            <a:pPr marL="228600" lvl="0" indent="-157480" algn="l" rtl="0">
              <a:lnSpc>
                <a:spcPct val="70000"/>
              </a:lnSpc>
              <a:spcBef>
                <a:spcPts val="0"/>
              </a:spcBef>
              <a:spcAft>
                <a:spcPts val="0"/>
              </a:spcAft>
              <a:buClr>
                <a:schemeClr val="dk1"/>
              </a:buClr>
              <a:buSzPts val="1120"/>
              <a:buNone/>
            </a:pPr>
            <a:endParaRPr sz="1120" dirty="0"/>
          </a:p>
          <a:p>
            <a:pPr marL="228600" lvl="0" indent="-228600" algn="l" rtl="0">
              <a:lnSpc>
                <a:spcPct val="70000"/>
              </a:lnSpc>
              <a:spcBef>
                <a:spcPts val="1000"/>
              </a:spcBef>
              <a:spcAft>
                <a:spcPts val="0"/>
              </a:spcAft>
              <a:buClr>
                <a:schemeClr val="dk1"/>
              </a:buClr>
              <a:buSzPts val="1120"/>
              <a:buChar char="•"/>
            </a:pPr>
            <a:r>
              <a:rPr lang="en-US" sz="1120" dirty="0"/>
              <a:t>An account number is used to track budgets and expenses.  An account number consists of a fund, a program, a department code, a unit, and the object code. </a:t>
            </a:r>
            <a:endParaRPr dirty="0"/>
          </a:p>
          <a:p>
            <a:pPr marL="228600" lvl="0" indent="-228600" algn="l" rtl="0">
              <a:lnSpc>
                <a:spcPct val="70000"/>
              </a:lnSpc>
              <a:spcBef>
                <a:spcPts val="1000"/>
              </a:spcBef>
              <a:spcAft>
                <a:spcPts val="0"/>
              </a:spcAft>
              <a:buClr>
                <a:schemeClr val="dk1"/>
              </a:buClr>
              <a:buSzPts val="1120"/>
              <a:buChar char="•"/>
            </a:pPr>
            <a:r>
              <a:rPr lang="en-US" sz="1120" dirty="0"/>
              <a:t>Each account number is comprised of four fields and 13 digits. The basic construct is XX-X-XXXXXX-XXXX. Each field has a unique purpose as follows:</a:t>
            </a:r>
            <a:endParaRPr dirty="0"/>
          </a:p>
          <a:p>
            <a:pPr marL="228600" lvl="0" indent="-228600" algn="l" rtl="0">
              <a:lnSpc>
                <a:spcPct val="70000"/>
              </a:lnSpc>
              <a:spcBef>
                <a:spcPts val="1000"/>
              </a:spcBef>
              <a:spcAft>
                <a:spcPts val="0"/>
              </a:spcAft>
              <a:buClr>
                <a:schemeClr val="dk1"/>
              </a:buClr>
              <a:buSzPts val="1120"/>
              <a:buChar char="•"/>
            </a:pPr>
            <a:r>
              <a:rPr lang="en-US" sz="1120" b="1" dirty="0"/>
              <a:t>Field #1, fund field, (XX)</a:t>
            </a:r>
            <a:r>
              <a:rPr lang="en-US" sz="1120" dirty="0"/>
              <a:t> – identifies whether the account is an operating account, in which case the first two digits are 10, or an endowed/gift account, in which case the first two digits are 11.</a:t>
            </a:r>
            <a:endParaRPr dirty="0"/>
          </a:p>
          <a:p>
            <a:pPr marL="228600" lvl="0" indent="-228600" algn="l" rtl="0">
              <a:lnSpc>
                <a:spcPct val="70000"/>
              </a:lnSpc>
              <a:spcBef>
                <a:spcPts val="1000"/>
              </a:spcBef>
              <a:spcAft>
                <a:spcPts val="0"/>
              </a:spcAft>
              <a:buClr>
                <a:schemeClr val="dk1"/>
              </a:buClr>
              <a:buSzPts val="1120"/>
              <a:buChar char="•"/>
            </a:pPr>
            <a:r>
              <a:rPr lang="en-US" sz="1120" b="1" dirty="0"/>
              <a:t>Field #2, program field, (X)</a:t>
            </a:r>
            <a:r>
              <a:rPr lang="en-US" sz="1120" dirty="0"/>
              <a:t> – Identifies the broad category for financial reporting purposes. The most common for academic affairs are 1 (instruction), 2 (research), and 4 (academic support).</a:t>
            </a:r>
            <a:endParaRPr dirty="0"/>
          </a:p>
          <a:p>
            <a:pPr marL="228600" lvl="0" indent="-228600" algn="l" rtl="0">
              <a:lnSpc>
                <a:spcPct val="70000"/>
              </a:lnSpc>
              <a:spcBef>
                <a:spcPts val="1000"/>
              </a:spcBef>
              <a:spcAft>
                <a:spcPts val="0"/>
              </a:spcAft>
              <a:buClr>
                <a:schemeClr val="dk1"/>
              </a:buClr>
              <a:buSzPts val="1120"/>
              <a:buChar char="•"/>
            </a:pPr>
            <a:r>
              <a:rPr lang="en-US" sz="1120" b="1" dirty="0"/>
              <a:t>Field #3, department/unit field, (XXXXXX)</a:t>
            </a:r>
            <a:r>
              <a:rPr lang="en-US" sz="1120" dirty="0"/>
              <a:t> – the first three digits of this field are unique to each department and generally begin with a 3. The second three digits encompass a subset of the department. For most departments there are no subsets, and the last three digits in this field are 001. </a:t>
            </a:r>
            <a:endParaRPr dirty="0"/>
          </a:p>
          <a:p>
            <a:pPr marL="228600" lvl="0" indent="-228600" algn="l" rtl="0">
              <a:lnSpc>
                <a:spcPct val="70000"/>
              </a:lnSpc>
              <a:spcBef>
                <a:spcPts val="1000"/>
              </a:spcBef>
              <a:spcAft>
                <a:spcPts val="0"/>
              </a:spcAft>
              <a:buClr>
                <a:schemeClr val="dk1"/>
              </a:buClr>
              <a:buSzPts val="1120"/>
              <a:buChar char="•"/>
            </a:pPr>
            <a:r>
              <a:rPr lang="en-US" sz="1120" b="1" dirty="0"/>
              <a:t>Field #4, object code, (XXXX)</a:t>
            </a:r>
            <a:r>
              <a:rPr lang="en-US" sz="1120" dirty="0"/>
              <a:t> – expense line. The object code determines the type of expense, for example student help, printing and duplicating, and entertainment</a:t>
            </a:r>
            <a:r>
              <a:rPr lang="en-US" sz="1120" dirty="0" smtClean="0"/>
              <a:t>.</a:t>
            </a:r>
          </a:p>
          <a:p>
            <a:pPr marL="228600" lvl="0" indent="-228600" algn="l" rtl="0">
              <a:lnSpc>
                <a:spcPct val="70000"/>
              </a:lnSpc>
              <a:spcBef>
                <a:spcPts val="1000"/>
              </a:spcBef>
              <a:spcAft>
                <a:spcPts val="0"/>
              </a:spcAft>
              <a:buClr>
                <a:schemeClr val="dk1"/>
              </a:buClr>
              <a:buSzPts val="1120"/>
              <a:buChar char="•"/>
            </a:pPr>
            <a:r>
              <a:rPr lang="en-US" sz="1120" dirty="0" smtClean="0">
                <a:solidFill>
                  <a:srgbClr val="FF0000"/>
                </a:solidFill>
              </a:rPr>
              <a:t>…”10-1-305014-4009”</a:t>
            </a:r>
            <a:endParaRPr dirty="0">
              <a:solidFill>
                <a:srgbClr val="FF0000"/>
              </a:solidFill>
            </a:endParaRPr>
          </a:p>
          <a:p>
            <a:pPr marL="228600" lvl="0" indent="-157480" algn="l" rtl="0">
              <a:lnSpc>
                <a:spcPct val="70000"/>
              </a:lnSpc>
              <a:spcBef>
                <a:spcPts val="1000"/>
              </a:spcBef>
              <a:spcAft>
                <a:spcPts val="0"/>
              </a:spcAft>
              <a:buClr>
                <a:schemeClr val="dk1"/>
              </a:buClr>
              <a:buSzPts val="1120"/>
              <a:buNone/>
            </a:pPr>
            <a:endParaRPr sz="1120" dirty="0"/>
          </a:p>
          <a:p>
            <a:pPr marL="228600" lvl="0" indent="-157480" algn="l" rtl="0">
              <a:lnSpc>
                <a:spcPct val="70000"/>
              </a:lnSpc>
              <a:spcBef>
                <a:spcPts val="1000"/>
              </a:spcBef>
              <a:spcAft>
                <a:spcPts val="0"/>
              </a:spcAft>
              <a:buClr>
                <a:schemeClr val="dk1"/>
              </a:buClr>
              <a:buSzPts val="1120"/>
              <a:buNone/>
            </a:pPr>
            <a:endParaRPr sz="1120" dirty="0"/>
          </a:p>
        </p:txBody>
      </p:sp>
      <p:sp>
        <p:nvSpPr>
          <p:cNvPr id="177" name="Google Shape;1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dirty="0"/>
          </a:p>
        </p:txBody>
      </p:sp>
      <p:pic>
        <p:nvPicPr>
          <p:cNvPr id="178" name="Google Shape;178;p11"/>
          <p:cNvPicPr preferRelativeResize="0"/>
          <p:nvPr/>
        </p:nvPicPr>
        <p:blipFill rotWithShape="1">
          <a:blip r:embed="rId3">
            <a:alphaModFix/>
          </a:blip>
          <a:srcRect/>
          <a:stretch/>
        </p:blipFill>
        <p:spPr>
          <a:xfrm>
            <a:off x="911625" y="3036348"/>
            <a:ext cx="2897651" cy="3821652"/>
          </a:xfrm>
          <a:prstGeom prst="rect">
            <a:avLst/>
          </a:prstGeom>
          <a:noFill/>
          <a:ln>
            <a:noFill/>
          </a:ln>
        </p:spPr>
      </p:pic>
      <p:pic>
        <p:nvPicPr>
          <p:cNvPr id="179" name="Google Shape;179;p11"/>
          <p:cNvPicPr preferRelativeResize="0"/>
          <p:nvPr/>
        </p:nvPicPr>
        <p:blipFill rotWithShape="1">
          <a:blip r:embed="rId4">
            <a:alphaModFix/>
          </a:blip>
          <a:srcRect/>
          <a:stretch/>
        </p:blipFill>
        <p:spPr>
          <a:xfrm>
            <a:off x="4594388" y="3183013"/>
            <a:ext cx="2897664" cy="3355899"/>
          </a:xfrm>
          <a:prstGeom prst="rect">
            <a:avLst/>
          </a:prstGeom>
          <a:noFill/>
          <a:ln>
            <a:noFill/>
          </a:ln>
        </p:spPr>
      </p:pic>
      <p:pic>
        <p:nvPicPr>
          <p:cNvPr id="180" name="Google Shape;180;p11"/>
          <p:cNvPicPr preferRelativeResize="0"/>
          <p:nvPr/>
        </p:nvPicPr>
        <p:blipFill rotWithShape="1">
          <a:blip r:embed="rId5">
            <a:alphaModFix/>
          </a:blip>
          <a:srcRect/>
          <a:stretch/>
        </p:blipFill>
        <p:spPr>
          <a:xfrm>
            <a:off x="8070919" y="3684185"/>
            <a:ext cx="3730462" cy="2169445"/>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2"/>
          <p:cNvSpPr txBox="1">
            <a:spLocks noGrp="1"/>
          </p:cNvSpPr>
          <p:nvPr>
            <p:ph type="title"/>
          </p:nvPr>
        </p:nvSpPr>
        <p:spPr>
          <a:xfrm>
            <a:off x="187569" y="136525"/>
            <a:ext cx="640666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Commonly Used Object Codes</a:t>
            </a:r>
            <a:endParaRPr dirty="0"/>
          </a:p>
        </p:txBody>
      </p:sp>
      <p:sp>
        <p:nvSpPr>
          <p:cNvPr id="186" name="Google Shape;186;p12"/>
          <p:cNvSpPr txBox="1">
            <a:spLocks noGrp="1"/>
          </p:cNvSpPr>
          <p:nvPr>
            <p:ph type="body" idx="1"/>
          </p:nvPr>
        </p:nvSpPr>
        <p:spPr>
          <a:xfrm>
            <a:off x="293077" y="1227748"/>
            <a:ext cx="10515600" cy="1269267"/>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en-US" dirty="0"/>
              <a:t>See </a:t>
            </a:r>
            <a:r>
              <a:rPr lang="en-US" u="sng" dirty="0">
                <a:solidFill>
                  <a:schemeClr val="hlink"/>
                </a:solidFill>
                <a:hlinkClick r:id="rId3"/>
              </a:rPr>
              <a:t>complete list of </a:t>
            </a:r>
            <a:r>
              <a:rPr lang="en-US" u="sng" dirty="0" smtClean="0">
                <a:solidFill>
                  <a:schemeClr val="hlink"/>
                </a:solidFill>
                <a:hlinkClick r:id="rId3"/>
              </a:rPr>
              <a:t>codes</a:t>
            </a: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187" name="Google Shape;18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dirty="0"/>
          </a:p>
        </p:txBody>
      </p:sp>
      <p:pic>
        <p:nvPicPr>
          <p:cNvPr id="188" name="Google Shape;188;p12"/>
          <p:cNvPicPr preferRelativeResize="0"/>
          <p:nvPr/>
        </p:nvPicPr>
        <p:blipFill rotWithShape="1">
          <a:blip r:embed="rId4">
            <a:alphaModFix/>
          </a:blip>
          <a:srcRect/>
          <a:stretch/>
        </p:blipFill>
        <p:spPr>
          <a:xfrm>
            <a:off x="6553201" y="41794"/>
            <a:ext cx="3429000" cy="6692416"/>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3"/>
          <p:cNvSpPr txBox="1">
            <a:spLocks noGrp="1"/>
          </p:cNvSpPr>
          <p:nvPr>
            <p:ph type="title"/>
          </p:nvPr>
        </p:nvSpPr>
        <p:spPr>
          <a:xfrm>
            <a:off x="809350" y="470625"/>
            <a:ext cx="10515600" cy="725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3600"/>
              <a:buFont typeface="Calibri"/>
              <a:buNone/>
            </a:pPr>
            <a:r>
              <a:rPr lang="en-US" sz="3600" dirty="0"/>
              <a:t>Reimbursable and Non-Reimbursable Expenses for Travel</a:t>
            </a:r>
            <a:endParaRPr sz="3600" dirty="0"/>
          </a:p>
        </p:txBody>
      </p:sp>
      <p:sp>
        <p:nvSpPr>
          <p:cNvPr id="194" name="Google Shape;194;p13"/>
          <p:cNvSpPr txBox="1">
            <a:spLocks noGrp="1"/>
          </p:cNvSpPr>
          <p:nvPr>
            <p:ph type="body" idx="1"/>
          </p:nvPr>
        </p:nvSpPr>
        <p:spPr>
          <a:xfrm>
            <a:off x="809350" y="1835375"/>
            <a:ext cx="10024500" cy="416700"/>
          </a:xfrm>
          <a:prstGeom prst="rect">
            <a:avLst/>
          </a:prstGeom>
          <a:noFill/>
          <a:ln>
            <a:noFill/>
          </a:ln>
        </p:spPr>
        <p:txBody>
          <a:bodyPr spcFirstLastPara="1" wrap="square" lIns="91425" tIns="45700" rIns="91425" bIns="45700" anchor="b" anchorCtr="0">
            <a:normAutofit lnSpcReduction="10000"/>
          </a:bodyPr>
          <a:lstStyle/>
          <a:p>
            <a:pPr marL="0" lvl="0" indent="0" algn="l" rtl="0">
              <a:lnSpc>
                <a:spcPct val="90000"/>
              </a:lnSpc>
              <a:spcBef>
                <a:spcPts val="0"/>
              </a:spcBef>
              <a:spcAft>
                <a:spcPts val="0"/>
              </a:spcAft>
              <a:buClr>
                <a:schemeClr val="dk1"/>
              </a:buClr>
              <a:buSzPts val="2400"/>
              <a:buNone/>
            </a:pPr>
            <a:r>
              <a:rPr lang="en-US" dirty="0"/>
              <a:t>Common reimbursable expenses related to travel on College business:</a:t>
            </a:r>
            <a:endParaRPr dirty="0"/>
          </a:p>
        </p:txBody>
      </p:sp>
      <p:sp>
        <p:nvSpPr>
          <p:cNvPr id="195" name="Google Shape;195;p13"/>
          <p:cNvSpPr txBox="1">
            <a:spLocks noGrp="1"/>
          </p:cNvSpPr>
          <p:nvPr>
            <p:ph type="body" idx="2"/>
          </p:nvPr>
        </p:nvSpPr>
        <p:spPr>
          <a:xfrm>
            <a:off x="839811" y="2446450"/>
            <a:ext cx="10024500" cy="4048200"/>
          </a:xfrm>
          <a:prstGeom prst="rect">
            <a:avLst/>
          </a:prstGeom>
          <a:noFill/>
          <a:ln>
            <a:noFill/>
          </a:ln>
        </p:spPr>
        <p:txBody>
          <a:bodyPr spcFirstLastPara="1" wrap="square" lIns="91425" tIns="45700" rIns="91425" bIns="45700" anchor="t" anchorCtr="0">
            <a:normAutofit/>
          </a:bodyPr>
          <a:lstStyle/>
          <a:p>
            <a:pPr marL="228600" lvl="0" indent="-247015" algn="l" rtl="0">
              <a:lnSpc>
                <a:spcPct val="70000"/>
              </a:lnSpc>
              <a:spcBef>
                <a:spcPts val="0"/>
              </a:spcBef>
              <a:spcAft>
                <a:spcPts val="0"/>
              </a:spcAft>
              <a:buClr>
                <a:schemeClr val="dk1"/>
              </a:buClr>
              <a:buSzPts val="1200"/>
              <a:buChar char="•"/>
            </a:pPr>
            <a:r>
              <a:rPr lang="en-US" sz="1200" dirty="0"/>
              <a:t>Airfare (coach class or equivalent) at the most reasonable </a:t>
            </a:r>
            <a:r>
              <a:rPr lang="en-US" sz="1200" dirty="0" smtClean="0"/>
              <a:t>rates.</a:t>
            </a:r>
            <a:endParaRPr sz="1200" dirty="0"/>
          </a:p>
          <a:p>
            <a:pPr marL="228600" lvl="0" indent="-247015" algn="l" rtl="0">
              <a:lnSpc>
                <a:spcPct val="70000"/>
              </a:lnSpc>
              <a:spcBef>
                <a:spcPts val="1000"/>
              </a:spcBef>
              <a:spcAft>
                <a:spcPts val="0"/>
              </a:spcAft>
              <a:buClr>
                <a:schemeClr val="dk1"/>
              </a:buClr>
              <a:buSzPts val="1200"/>
              <a:buChar char="•"/>
            </a:pPr>
            <a:r>
              <a:rPr lang="en-US" sz="1200" dirty="0"/>
              <a:t>Rental cars - Travelers should utilize rental agencies with which the College has negotiated discounted pricing as well as automatic tax exemption. Information on such agencies is available at </a:t>
            </a:r>
            <a:r>
              <a:rPr lang="en-US" sz="1200" u="sng" dirty="0">
                <a:solidFill>
                  <a:schemeClr val="hlink"/>
                </a:solidFill>
                <a:hlinkClick r:id="rId3"/>
              </a:rPr>
              <a:t>http://www.hamilton.edu/offices/auxiliaryservices/travel/rental</a:t>
            </a:r>
            <a:r>
              <a:rPr lang="en-US" sz="1200" dirty="0"/>
              <a:t>.</a:t>
            </a:r>
            <a:endParaRPr sz="1200" dirty="0"/>
          </a:p>
          <a:p>
            <a:pPr marL="228600" lvl="0" indent="-247015" algn="l" rtl="0">
              <a:lnSpc>
                <a:spcPct val="70000"/>
              </a:lnSpc>
              <a:spcBef>
                <a:spcPts val="1000"/>
              </a:spcBef>
              <a:spcAft>
                <a:spcPts val="0"/>
              </a:spcAft>
              <a:buClr>
                <a:schemeClr val="dk1"/>
              </a:buClr>
              <a:buSzPts val="1200"/>
              <a:buChar char="•"/>
            </a:pPr>
            <a:r>
              <a:rPr lang="en-US" sz="1200" dirty="0"/>
              <a:t>Employees using their personal vehicle for business travel may claim mileage allowance. The allowance is intended to cover all operation expenses such as insurance, gasoline, oil, tire and engine repair and maintenance. Costs of tolls and parking fees are reimbursable and not included in the mileage allowance.  If a personal vehicle is used to travel to a single destination, the mileage allowance should not exceed what the cost of what air fare would be for travel to that destination.</a:t>
            </a:r>
            <a:endParaRPr sz="1200" dirty="0"/>
          </a:p>
          <a:p>
            <a:pPr marL="228600" lvl="0" indent="-247015" algn="l" rtl="0">
              <a:lnSpc>
                <a:spcPct val="70000"/>
              </a:lnSpc>
              <a:spcBef>
                <a:spcPts val="1000"/>
              </a:spcBef>
              <a:spcAft>
                <a:spcPts val="0"/>
              </a:spcAft>
              <a:buClr>
                <a:schemeClr val="dk1"/>
              </a:buClr>
              <a:buSzPts val="1200"/>
              <a:buChar char="•"/>
            </a:pPr>
            <a:r>
              <a:rPr lang="en-US" sz="1200" dirty="0"/>
              <a:t>Lodging.  We will not reimburse for sales taxes </a:t>
            </a:r>
            <a:r>
              <a:rPr lang="en-US" sz="12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in</a:t>
            </a:r>
            <a:r>
              <a:rPr lang="en-US" sz="1200" dirty="0"/>
              <a:t> NYS (please reference the </a:t>
            </a:r>
            <a:r>
              <a:rPr lang="en-US" sz="1200" u="sng" dirty="0">
                <a:solidFill>
                  <a:schemeClr val="hlink"/>
                </a:solidFill>
                <a:hlinkClick r:id="rId4"/>
              </a:rPr>
              <a:t>tax exemption homepage</a:t>
            </a:r>
            <a:r>
              <a:rPr lang="en-US" sz="1200" dirty="0"/>
              <a:t> for additional information pertaining to other states). However, hotel reservations made through internet reservation services will be exempt from this policy as long as the room rate charged is less than the standard room rate charged by the hotel. Documentation provided with the reimbursement request must clearly indicate that an internet service was used.</a:t>
            </a:r>
            <a:endParaRPr sz="1200" dirty="0"/>
          </a:p>
          <a:p>
            <a:pPr marL="228600" lvl="0" indent="-247015" algn="l" rtl="0">
              <a:lnSpc>
                <a:spcPct val="70000"/>
              </a:lnSpc>
              <a:spcBef>
                <a:spcPts val="1000"/>
              </a:spcBef>
              <a:spcAft>
                <a:spcPts val="0"/>
              </a:spcAft>
              <a:buClr>
                <a:schemeClr val="dk1"/>
              </a:buClr>
              <a:buSzPts val="1200"/>
              <a:buChar char="•"/>
            </a:pPr>
            <a:r>
              <a:rPr lang="en-US" sz="1200" dirty="0"/>
              <a:t>Meals - $50 per diem up to 7 days maximum. A $50 daily per diem is normally permitted for meals when an employee is traveling on business for a full day. The general allocation of the per diem is $10 for breakfast, $15 for lunch, $25 for dinner. The daily per diem for faculty involving more than 7 days of travel is $25.</a:t>
            </a:r>
            <a:endParaRPr sz="1200" dirty="0"/>
          </a:p>
          <a:p>
            <a:pPr marL="228600" lvl="0" indent="-247015" algn="l" rtl="0">
              <a:lnSpc>
                <a:spcPct val="70000"/>
              </a:lnSpc>
              <a:spcBef>
                <a:spcPts val="1000"/>
              </a:spcBef>
              <a:spcAft>
                <a:spcPts val="0"/>
              </a:spcAft>
              <a:buClr>
                <a:schemeClr val="dk1"/>
              </a:buClr>
              <a:buSzPts val="1200"/>
              <a:buChar char="•"/>
            </a:pPr>
            <a:r>
              <a:rPr lang="en-US" sz="1200" dirty="0"/>
              <a:t>Expenses for modest gestures of appreciation for individuals who provided lodging to a college employee traveling on college business may be an allowable traveling expense unless the travel is to be charged to a federal grant or contract. The expense must be substantiated with a detailed receipt describing the item and include a brief explanation.</a:t>
            </a:r>
            <a:endParaRPr sz="1200" dirty="0"/>
          </a:p>
          <a:p>
            <a:pPr marL="228600" lvl="0" indent="-247015" algn="l" rtl="0">
              <a:lnSpc>
                <a:spcPct val="70000"/>
              </a:lnSpc>
              <a:spcBef>
                <a:spcPts val="1000"/>
              </a:spcBef>
              <a:spcAft>
                <a:spcPts val="0"/>
              </a:spcAft>
              <a:buClr>
                <a:schemeClr val="dk1"/>
              </a:buClr>
              <a:buSzPts val="1200"/>
              <a:buChar char="•"/>
            </a:pPr>
            <a:r>
              <a:rPr lang="en-US" sz="1200" dirty="0"/>
              <a:t>Baggage </a:t>
            </a:r>
            <a:r>
              <a:rPr lang="en-US" sz="1200" dirty="0" smtClean="0"/>
              <a:t>fees.</a:t>
            </a:r>
            <a:endParaRPr sz="1200" dirty="0"/>
          </a:p>
          <a:p>
            <a:pPr marL="228600" lvl="0" indent="-247015" algn="l" rtl="0">
              <a:lnSpc>
                <a:spcPct val="70000"/>
              </a:lnSpc>
              <a:spcBef>
                <a:spcPts val="1000"/>
              </a:spcBef>
              <a:spcAft>
                <a:spcPts val="0"/>
              </a:spcAft>
              <a:buClr>
                <a:schemeClr val="dk1"/>
              </a:buClr>
              <a:buSzPts val="1200"/>
              <a:buChar char="•"/>
            </a:pPr>
            <a:r>
              <a:rPr lang="en-US" sz="1200" dirty="0"/>
              <a:t>Conference and registration </a:t>
            </a:r>
            <a:r>
              <a:rPr lang="en-US" sz="1200" dirty="0" smtClean="0"/>
              <a:t>fees.</a:t>
            </a:r>
            <a:endParaRPr sz="1200" dirty="0"/>
          </a:p>
          <a:p>
            <a:pPr marL="228600" lvl="0" indent="-247015" algn="l" rtl="0">
              <a:lnSpc>
                <a:spcPct val="70000"/>
              </a:lnSpc>
              <a:spcBef>
                <a:spcPts val="1000"/>
              </a:spcBef>
              <a:spcAft>
                <a:spcPts val="0"/>
              </a:spcAft>
              <a:buClr>
                <a:schemeClr val="dk1"/>
              </a:buClr>
              <a:buSzPts val="1200"/>
              <a:buChar char="•"/>
            </a:pPr>
            <a:r>
              <a:rPr lang="en-US" sz="1200" dirty="0"/>
              <a:t>Ground transportation (tax, bus, subway, Uber, Lyft, etc</a:t>
            </a:r>
            <a:r>
              <a:rPr lang="en-US" sz="1200" dirty="0" smtClean="0"/>
              <a:t>.).</a:t>
            </a:r>
            <a:endParaRPr sz="1200" dirty="0"/>
          </a:p>
          <a:p>
            <a:pPr marL="228600" lvl="0" indent="-247015" algn="l" rtl="0">
              <a:lnSpc>
                <a:spcPct val="70000"/>
              </a:lnSpc>
              <a:spcBef>
                <a:spcPts val="1000"/>
              </a:spcBef>
              <a:spcAft>
                <a:spcPts val="0"/>
              </a:spcAft>
              <a:buClr>
                <a:schemeClr val="dk1"/>
              </a:buClr>
              <a:buSzPts val="1200"/>
              <a:buChar char="•"/>
            </a:pPr>
            <a:r>
              <a:rPr lang="en-US" sz="1200" dirty="0"/>
              <a:t>Parking and </a:t>
            </a:r>
            <a:r>
              <a:rPr lang="en-US" sz="1200" dirty="0" smtClean="0"/>
              <a:t>tolls.</a:t>
            </a:r>
            <a:endParaRPr sz="1200" dirty="0"/>
          </a:p>
          <a:p>
            <a:pPr marL="0" lvl="0" indent="0" algn="l" rtl="0">
              <a:lnSpc>
                <a:spcPct val="70000"/>
              </a:lnSpc>
              <a:spcBef>
                <a:spcPts val="1000"/>
              </a:spcBef>
              <a:spcAft>
                <a:spcPts val="0"/>
              </a:spcAft>
              <a:buNone/>
            </a:pPr>
            <a:endParaRPr sz="1200" dirty="0">
              <a:solidFill>
                <a:srgbClr val="000000"/>
              </a:solidFill>
            </a:endParaRPr>
          </a:p>
        </p:txBody>
      </p:sp>
      <p:sp>
        <p:nvSpPr>
          <p:cNvPr id="196" name="Google Shape;19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dirty="0"/>
          </a:p>
        </p:txBody>
      </p:sp>
      <p:sp>
        <p:nvSpPr>
          <p:cNvPr id="197" name="Google Shape;197;p13"/>
          <p:cNvSpPr txBox="1"/>
          <p:nvPr/>
        </p:nvSpPr>
        <p:spPr>
          <a:xfrm>
            <a:off x="838200" y="1243324"/>
            <a:ext cx="10515600" cy="5037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0000"/>
              </a:buClr>
              <a:buSzPts val="1365"/>
              <a:buFont typeface="Calibri"/>
              <a:buNone/>
            </a:pPr>
            <a:r>
              <a:rPr lang="en-US" sz="1365" b="0" i="1" u="none" strike="noStrike" cap="none" dirty="0">
                <a:solidFill>
                  <a:srgbClr val="FF0000"/>
                </a:solidFill>
                <a:latin typeface="Calibri"/>
                <a:ea typeface="Calibri"/>
                <a:cs typeface="Calibri"/>
                <a:sym typeface="Calibri"/>
              </a:rPr>
              <a:t>Note that below lists of expenses are not meant to be all inclusive, they require prior approval, and they apply to all sources of funds.</a:t>
            </a:r>
            <a:endParaRPr sz="1365" b="0" i="1" u="none" strike="noStrike" cap="none" dirty="0">
              <a:solidFill>
                <a:srgbClr val="FF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a38862aaac_0_32"/>
          <p:cNvSpPr txBox="1">
            <a:spLocks noGrp="1"/>
          </p:cNvSpPr>
          <p:nvPr>
            <p:ph type="title"/>
          </p:nvPr>
        </p:nvSpPr>
        <p:spPr>
          <a:xfrm>
            <a:off x="809350" y="89625"/>
            <a:ext cx="10515600" cy="725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sz="3600" dirty="0"/>
              <a:t>Reimbursable and Non-Reimbursable Expenses for Travel (Continued)</a:t>
            </a:r>
            <a:endParaRPr sz="3600" dirty="0"/>
          </a:p>
        </p:txBody>
      </p:sp>
      <p:sp>
        <p:nvSpPr>
          <p:cNvPr id="203" name="Google Shape;203;ga38862aaac_0_32"/>
          <p:cNvSpPr txBox="1">
            <a:spLocks noGrp="1"/>
          </p:cNvSpPr>
          <p:nvPr>
            <p:ph type="body" idx="3"/>
          </p:nvPr>
        </p:nvSpPr>
        <p:spPr>
          <a:xfrm>
            <a:off x="838200" y="2156225"/>
            <a:ext cx="10515600" cy="466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400"/>
              <a:buNone/>
            </a:pPr>
            <a:r>
              <a:rPr lang="en-US" dirty="0"/>
              <a:t>We do NOT reimburse for:</a:t>
            </a:r>
            <a:endParaRPr dirty="0"/>
          </a:p>
          <a:p>
            <a:pPr marL="0" lvl="0" indent="0" algn="l" rtl="0">
              <a:lnSpc>
                <a:spcPct val="90000"/>
              </a:lnSpc>
              <a:spcBef>
                <a:spcPts val="1000"/>
              </a:spcBef>
              <a:spcAft>
                <a:spcPts val="0"/>
              </a:spcAft>
              <a:buClr>
                <a:schemeClr val="dk1"/>
              </a:buClr>
              <a:buSzPts val="2400"/>
              <a:buNone/>
            </a:pPr>
            <a:endParaRPr dirty="0"/>
          </a:p>
        </p:txBody>
      </p:sp>
      <p:sp>
        <p:nvSpPr>
          <p:cNvPr id="204" name="Google Shape;204;ga38862aaac_0_32"/>
          <p:cNvSpPr txBox="1">
            <a:spLocks noGrp="1"/>
          </p:cNvSpPr>
          <p:nvPr>
            <p:ph type="body" idx="4"/>
          </p:nvPr>
        </p:nvSpPr>
        <p:spPr>
          <a:xfrm>
            <a:off x="838200" y="2249825"/>
            <a:ext cx="4984200" cy="4106400"/>
          </a:xfrm>
          <a:prstGeom prst="rect">
            <a:avLst/>
          </a:prstGeom>
          <a:noFill/>
          <a:ln>
            <a:noFill/>
          </a:ln>
        </p:spPr>
        <p:txBody>
          <a:bodyPr spcFirstLastPara="1" wrap="square" lIns="91425" tIns="45700" rIns="91425" bIns="45700" anchor="t" anchorCtr="0">
            <a:noAutofit/>
          </a:bodyPr>
          <a:lstStyle/>
          <a:p>
            <a:pPr marL="228600" lvl="0" indent="-273050" algn="l" rtl="0">
              <a:lnSpc>
                <a:spcPct val="70000"/>
              </a:lnSpc>
              <a:spcBef>
                <a:spcPts val="0"/>
              </a:spcBef>
              <a:spcAft>
                <a:spcPts val="0"/>
              </a:spcAft>
              <a:buClr>
                <a:schemeClr val="dk1"/>
              </a:buClr>
              <a:buSzPts val="1500"/>
              <a:buChar char="•"/>
            </a:pPr>
            <a:r>
              <a:rPr lang="en-US" sz="1500" dirty="0"/>
              <a:t>Airline additional fees including pre-boarding, upgrades, in-flight headsets, seat selection, </a:t>
            </a:r>
            <a:r>
              <a:rPr lang="en-US" sz="1500" dirty="0" smtClean="0"/>
              <a:t>etc.</a:t>
            </a:r>
            <a:endParaRPr sz="1500" dirty="0"/>
          </a:p>
          <a:p>
            <a:pPr marL="228600" lvl="0" indent="-273050" algn="l" rtl="0">
              <a:lnSpc>
                <a:spcPct val="70000"/>
              </a:lnSpc>
              <a:spcBef>
                <a:spcPts val="1000"/>
              </a:spcBef>
              <a:spcAft>
                <a:spcPts val="0"/>
              </a:spcAft>
              <a:buClr>
                <a:schemeClr val="dk1"/>
              </a:buClr>
              <a:buSzPts val="1500"/>
              <a:buChar char="•"/>
            </a:pPr>
            <a:r>
              <a:rPr lang="en-US" sz="1500" dirty="0"/>
              <a:t>Passport renewal </a:t>
            </a:r>
            <a:r>
              <a:rPr lang="en-US" sz="1500" dirty="0" smtClean="0"/>
              <a:t>expenses</a:t>
            </a:r>
            <a:endParaRPr sz="1500" dirty="0"/>
          </a:p>
          <a:p>
            <a:pPr marL="228600" lvl="0" indent="-273050" algn="l" rtl="0">
              <a:lnSpc>
                <a:spcPct val="70000"/>
              </a:lnSpc>
              <a:spcBef>
                <a:spcPts val="1000"/>
              </a:spcBef>
              <a:spcAft>
                <a:spcPts val="0"/>
              </a:spcAft>
              <a:buClr>
                <a:schemeClr val="dk1"/>
              </a:buClr>
              <a:buSzPts val="1500"/>
              <a:buChar char="•"/>
            </a:pPr>
            <a:r>
              <a:rPr lang="en-US" sz="1500" dirty="0" smtClean="0"/>
              <a:t>Unnecessary </a:t>
            </a:r>
            <a:r>
              <a:rPr lang="en-US" sz="1500" dirty="0"/>
              <a:t>airfare costs or fees (added cost for extended trips, itinerary changes, cancellation, medical conditions</a:t>
            </a:r>
            <a:r>
              <a:rPr lang="en-US" sz="1500" dirty="0" smtClean="0"/>
              <a:t>)</a:t>
            </a:r>
            <a:endParaRPr sz="1500" dirty="0"/>
          </a:p>
          <a:p>
            <a:pPr marL="228600" lvl="0" indent="-273050" algn="l" rtl="0">
              <a:lnSpc>
                <a:spcPct val="70000"/>
              </a:lnSpc>
              <a:spcBef>
                <a:spcPts val="1000"/>
              </a:spcBef>
              <a:spcAft>
                <a:spcPts val="0"/>
              </a:spcAft>
              <a:buClr>
                <a:schemeClr val="dk1"/>
              </a:buClr>
              <a:buSzPts val="1500"/>
              <a:buChar char="•"/>
            </a:pPr>
            <a:r>
              <a:rPr lang="en-US" sz="1500" dirty="0" smtClean="0"/>
              <a:t>Childcare</a:t>
            </a:r>
            <a:endParaRPr sz="1500" dirty="0"/>
          </a:p>
          <a:p>
            <a:pPr marL="228600" lvl="0" indent="-273050" algn="l" rtl="0">
              <a:lnSpc>
                <a:spcPct val="70000"/>
              </a:lnSpc>
              <a:spcBef>
                <a:spcPts val="1000"/>
              </a:spcBef>
              <a:spcAft>
                <a:spcPts val="0"/>
              </a:spcAft>
              <a:buClr>
                <a:schemeClr val="dk1"/>
              </a:buClr>
              <a:buSzPts val="1500"/>
              <a:buChar char="•"/>
            </a:pPr>
            <a:r>
              <a:rPr lang="en-US" sz="1500" dirty="0"/>
              <a:t>Kennel </a:t>
            </a:r>
            <a:r>
              <a:rPr lang="en-US" sz="1500" dirty="0" smtClean="0"/>
              <a:t>charges</a:t>
            </a:r>
            <a:endParaRPr sz="1500" dirty="0"/>
          </a:p>
          <a:p>
            <a:pPr marL="228600" lvl="0" indent="-273050" algn="l" rtl="0">
              <a:lnSpc>
                <a:spcPct val="70000"/>
              </a:lnSpc>
              <a:spcBef>
                <a:spcPts val="1000"/>
              </a:spcBef>
              <a:spcAft>
                <a:spcPts val="0"/>
              </a:spcAft>
              <a:buClr>
                <a:schemeClr val="dk1"/>
              </a:buClr>
              <a:buSzPts val="1500"/>
              <a:buChar char="•"/>
            </a:pPr>
            <a:r>
              <a:rPr lang="en-US" sz="1500" dirty="0"/>
              <a:t>Hotel laundry </a:t>
            </a:r>
            <a:r>
              <a:rPr lang="en-US" sz="1500" dirty="0" smtClean="0"/>
              <a:t>bills</a:t>
            </a:r>
            <a:endParaRPr sz="1500" dirty="0"/>
          </a:p>
          <a:p>
            <a:pPr marL="228600" lvl="0" indent="-273050" algn="l" rtl="0">
              <a:lnSpc>
                <a:spcPct val="70000"/>
              </a:lnSpc>
              <a:spcBef>
                <a:spcPts val="1000"/>
              </a:spcBef>
              <a:spcAft>
                <a:spcPts val="0"/>
              </a:spcAft>
              <a:buClr>
                <a:schemeClr val="dk1"/>
              </a:buClr>
              <a:buSzPts val="1500"/>
              <a:buChar char="•"/>
            </a:pPr>
            <a:r>
              <a:rPr lang="en-US" sz="1500" dirty="0"/>
              <a:t>Hotel phone charges that are not business </a:t>
            </a:r>
            <a:r>
              <a:rPr lang="en-US" sz="1500" dirty="0" smtClean="0"/>
              <a:t>related</a:t>
            </a:r>
            <a:endParaRPr sz="1500" dirty="0"/>
          </a:p>
          <a:p>
            <a:pPr marL="228600" lvl="0" indent="-273050" algn="l" rtl="0">
              <a:lnSpc>
                <a:spcPct val="70000"/>
              </a:lnSpc>
              <a:spcBef>
                <a:spcPts val="1000"/>
              </a:spcBef>
              <a:spcAft>
                <a:spcPts val="0"/>
              </a:spcAft>
              <a:buClr>
                <a:schemeClr val="dk1"/>
              </a:buClr>
              <a:buSzPts val="1500"/>
              <a:buChar char="•"/>
            </a:pPr>
            <a:r>
              <a:rPr lang="en-US" sz="1500" dirty="0"/>
              <a:t>Hotel room </a:t>
            </a:r>
            <a:r>
              <a:rPr lang="en-US" sz="1500" dirty="0" smtClean="0"/>
              <a:t>movies</a:t>
            </a:r>
          </a:p>
          <a:p>
            <a:pPr marL="228600" lvl="0" indent="-273050" algn="l" rtl="0">
              <a:lnSpc>
                <a:spcPct val="70000"/>
              </a:lnSpc>
              <a:spcBef>
                <a:spcPts val="1000"/>
              </a:spcBef>
              <a:spcAft>
                <a:spcPts val="0"/>
              </a:spcAft>
              <a:buClr>
                <a:schemeClr val="dk1"/>
              </a:buClr>
              <a:buSzPts val="1500"/>
              <a:buChar char="•"/>
            </a:pPr>
            <a:r>
              <a:rPr lang="en-US" sz="1500" dirty="0" smtClean="0"/>
              <a:t>Tips for hotel room service</a:t>
            </a:r>
            <a:endParaRPr sz="1500" dirty="0"/>
          </a:p>
          <a:p>
            <a:pPr marL="228600" lvl="0" indent="-273050" algn="l" rtl="0">
              <a:lnSpc>
                <a:spcPct val="70000"/>
              </a:lnSpc>
              <a:spcBef>
                <a:spcPts val="1000"/>
              </a:spcBef>
              <a:spcAft>
                <a:spcPts val="0"/>
              </a:spcAft>
              <a:buClr>
                <a:schemeClr val="dk1"/>
              </a:buClr>
              <a:buSzPts val="1500"/>
              <a:buChar char="•"/>
            </a:pPr>
            <a:r>
              <a:rPr lang="en-US" sz="1500" dirty="0"/>
              <a:t>Fitness </a:t>
            </a:r>
            <a:r>
              <a:rPr lang="en-US" sz="1500" dirty="0" smtClean="0"/>
              <a:t>club</a:t>
            </a:r>
            <a:endParaRPr sz="1500" dirty="0"/>
          </a:p>
          <a:p>
            <a:pPr marL="228600" lvl="0" indent="-273050" algn="l" rtl="0">
              <a:lnSpc>
                <a:spcPct val="70000"/>
              </a:lnSpc>
              <a:spcBef>
                <a:spcPts val="1000"/>
              </a:spcBef>
              <a:spcAft>
                <a:spcPts val="0"/>
              </a:spcAft>
              <a:buClr>
                <a:schemeClr val="dk1"/>
              </a:buClr>
              <a:buSzPts val="1500"/>
              <a:buChar char="•"/>
            </a:pPr>
            <a:r>
              <a:rPr lang="en-US" sz="1500" dirty="0"/>
              <a:t>Or anything not directly connected to attending a conference</a:t>
            </a:r>
            <a:endParaRPr sz="1500" dirty="0"/>
          </a:p>
        </p:txBody>
      </p:sp>
      <p:sp>
        <p:nvSpPr>
          <p:cNvPr id="205" name="Google Shape;205;ga38862aaac_0_3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dirty="0"/>
          </a:p>
        </p:txBody>
      </p:sp>
      <p:sp>
        <p:nvSpPr>
          <p:cNvPr id="206" name="Google Shape;206;ga38862aaac_0_32"/>
          <p:cNvSpPr txBox="1"/>
          <p:nvPr/>
        </p:nvSpPr>
        <p:spPr>
          <a:xfrm>
            <a:off x="838196" y="1071996"/>
            <a:ext cx="10515600" cy="7251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0000"/>
              </a:buClr>
              <a:buSzPts val="1365"/>
              <a:buFont typeface="Calibri"/>
              <a:buNone/>
            </a:pPr>
            <a:r>
              <a:rPr lang="en-US" sz="1365" b="0" i="1" u="none" strike="noStrike" cap="none" dirty="0">
                <a:solidFill>
                  <a:srgbClr val="FF0000"/>
                </a:solidFill>
                <a:latin typeface="Calibri"/>
                <a:ea typeface="Calibri"/>
                <a:cs typeface="Calibri"/>
                <a:sym typeface="Calibri"/>
              </a:rPr>
              <a:t>Note that below lists of expenses are not meant to be all inclusive, they require prior approval, and they apply to all sources of funds.</a:t>
            </a:r>
            <a:endParaRPr sz="1365" b="0" i="1" u="none" strike="noStrike" cap="none" dirty="0">
              <a:solidFill>
                <a:srgbClr val="FF0000"/>
              </a:solidFill>
              <a:latin typeface="Calibri"/>
              <a:ea typeface="Calibri"/>
              <a:cs typeface="Calibri"/>
              <a:sym typeface="Calibri"/>
            </a:endParaRPr>
          </a:p>
        </p:txBody>
      </p:sp>
      <p:sp>
        <p:nvSpPr>
          <p:cNvPr id="207" name="Google Shape;207;ga38862aaac_0_32"/>
          <p:cNvSpPr txBox="1">
            <a:spLocks noGrp="1"/>
          </p:cNvSpPr>
          <p:nvPr>
            <p:ph type="body" idx="4"/>
          </p:nvPr>
        </p:nvSpPr>
        <p:spPr>
          <a:xfrm>
            <a:off x="6013225" y="2249950"/>
            <a:ext cx="4984200" cy="4106400"/>
          </a:xfrm>
          <a:prstGeom prst="rect">
            <a:avLst/>
          </a:prstGeom>
          <a:noFill/>
          <a:ln>
            <a:noFill/>
          </a:ln>
        </p:spPr>
        <p:txBody>
          <a:bodyPr spcFirstLastPara="1" wrap="square" lIns="91425" tIns="45700" rIns="91425" bIns="45700" anchor="t" anchorCtr="0">
            <a:noAutofit/>
          </a:bodyPr>
          <a:lstStyle/>
          <a:p>
            <a:pPr marL="228600" lvl="0" indent="-273050" algn="l" rtl="0">
              <a:lnSpc>
                <a:spcPct val="70000"/>
              </a:lnSpc>
              <a:spcBef>
                <a:spcPts val="0"/>
              </a:spcBef>
              <a:spcAft>
                <a:spcPts val="0"/>
              </a:spcAft>
              <a:buClr>
                <a:schemeClr val="dk1"/>
              </a:buClr>
              <a:buSzPts val="1500"/>
              <a:buChar char="•"/>
            </a:pPr>
            <a:r>
              <a:rPr lang="en-US" sz="1500" dirty="0"/>
              <a:t>Lost or stolen property, tickets, cash</a:t>
            </a:r>
            <a:endParaRPr sz="1500" dirty="0"/>
          </a:p>
          <a:p>
            <a:pPr marL="228600" lvl="0" indent="-273050" algn="l" rtl="0">
              <a:lnSpc>
                <a:spcPct val="70000"/>
              </a:lnSpc>
              <a:spcBef>
                <a:spcPts val="1000"/>
              </a:spcBef>
              <a:spcAft>
                <a:spcPts val="0"/>
              </a:spcAft>
              <a:buClr>
                <a:schemeClr val="dk1"/>
              </a:buClr>
              <a:buSzPts val="1500"/>
              <a:buChar char="•"/>
            </a:pPr>
            <a:r>
              <a:rPr lang="en-US" sz="1500" dirty="0"/>
              <a:t>Alcoholic beverages unless for authorized entertainment events</a:t>
            </a:r>
            <a:endParaRPr sz="1500" dirty="0"/>
          </a:p>
          <a:p>
            <a:pPr marL="228600" lvl="0" indent="-273050" algn="l" rtl="0">
              <a:lnSpc>
                <a:spcPct val="70000"/>
              </a:lnSpc>
              <a:spcBef>
                <a:spcPts val="1000"/>
              </a:spcBef>
              <a:spcAft>
                <a:spcPts val="0"/>
              </a:spcAft>
              <a:buClr>
                <a:schemeClr val="dk1"/>
              </a:buClr>
              <a:buSzPts val="1500"/>
              <a:buChar char="•"/>
            </a:pPr>
            <a:r>
              <a:rPr lang="en-US" sz="1500" dirty="0"/>
              <a:t>Damage to personal vehicles, clothing or other items</a:t>
            </a:r>
            <a:endParaRPr sz="1500" dirty="0"/>
          </a:p>
          <a:p>
            <a:pPr marL="228600" lvl="0" indent="-273050" algn="l" rtl="0">
              <a:lnSpc>
                <a:spcPct val="70000"/>
              </a:lnSpc>
              <a:spcBef>
                <a:spcPts val="1000"/>
              </a:spcBef>
              <a:spcAft>
                <a:spcPts val="0"/>
              </a:spcAft>
              <a:buClr>
                <a:schemeClr val="dk1"/>
              </a:buClr>
              <a:buSzPts val="1500"/>
              <a:buChar char="•"/>
            </a:pPr>
            <a:r>
              <a:rPr lang="en-US" sz="1500" dirty="0"/>
              <a:t>Fines, parking tickets</a:t>
            </a:r>
            <a:endParaRPr sz="1500" dirty="0"/>
          </a:p>
          <a:p>
            <a:pPr marL="228600" lvl="0" indent="-273050" algn="l" rtl="0">
              <a:lnSpc>
                <a:spcPct val="70000"/>
              </a:lnSpc>
              <a:spcBef>
                <a:spcPts val="1000"/>
              </a:spcBef>
              <a:spcAft>
                <a:spcPts val="0"/>
              </a:spcAft>
              <a:buClr>
                <a:schemeClr val="dk1"/>
              </a:buClr>
              <a:buSzPts val="1500"/>
              <a:buChar char="•"/>
            </a:pPr>
            <a:r>
              <a:rPr lang="en-US" sz="1500" dirty="0"/>
              <a:t>Expenses for family, spouses, and companions traveling with the employee unless there is a legitimate and approved business purpose.</a:t>
            </a:r>
            <a:endParaRPr sz="1500" dirty="0"/>
          </a:p>
          <a:p>
            <a:pPr marL="228600" lvl="0" indent="-273050" algn="l" rtl="0">
              <a:lnSpc>
                <a:spcPct val="70000"/>
              </a:lnSpc>
              <a:spcBef>
                <a:spcPts val="1000"/>
              </a:spcBef>
              <a:spcAft>
                <a:spcPts val="0"/>
              </a:spcAft>
              <a:buClr>
                <a:schemeClr val="dk1"/>
              </a:buClr>
              <a:buSzPts val="1500"/>
              <a:buChar char="•"/>
            </a:pPr>
            <a:r>
              <a:rPr lang="en-US" sz="1500" dirty="0" smtClean="0"/>
              <a:t>Travel </a:t>
            </a:r>
            <a:r>
              <a:rPr lang="en-US" sz="1500" dirty="0"/>
              <a:t>insurance</a:t>
            </a:r>
            <a:endParaRPr sz="1500" dirty="0"/>
          </a:p>
          <a:p>
            <a:pPr marL="228600" lvl="0" indent="-273050" algn="l" rtl="0">
              <a:lnSpc>
                <a:spcPct val="70000"/>
              </a:lnSpc>
              <a:spcBef>
                <a:spcPts val="1000"/>
              </a:spcBef>
              <a:spcAft>
                <a:spcPts val="0"/>
              </a:spcAft>
              <a:buClr>
                <a:schemeClr val="dk1"/>
              </a:buClr>
              <a:buSzPts val="1500"/>
              <a:buChar char="•"/>
            </a:pPr>
            <a:r>
              <a:rPr lang="en-US" sz="1500" dirty="0"/>
              <a:t>Restaurant Tips in excess of 20%</a:t>
            </a:r>
            <a:endParaRPr sz="1500" dirty="0"/>
          </a:p>
          <a:p>
            <a:pPr marL="228600" lvl="0" indent="-273050" algn="l" rtl="0">
              <a:lnSpc>
                <a:spcPct val="70000"/>
              </a:lnSpc>
              <a:spcBef>
                <a:spcPts val="1000"/>
              </a:spcBef>
              <a:spcAft>
                <a:spcPts val="0"/>
              </a:spcAft>
              <a:buClr>
                <a:schemeClr val="dk1"/>
              </a:buClr>
              <a:buSzPts val="1500"/>
              <a:buChar char="•"/>
            </a:pPr>
            <a:r>
              <a:rPr lang="en-US" sz="1500" dirty="0"/>
              <a:t>Baggage insurance</a:t>
            </a:r>
            <a:endParaRPr sz="1500" dirty="0"/>
          </a:p>
          <a:p>
            <a:pPr marL="228600" lvl="0" indent="-273050" algn="l" rtl="0">
              <a:lnSpc>
                <a:spcPct val="70000"/>
              </a:lnSpc>
              <a:spcBef>
                <a:spcPts val="1000"/>
              </a:spcBef>
              <a:spcAft>
                <a:spcPts val="0"/>
              </a:spcAft>
              <a:buClr>
                <a:schemeClr val="dk1"/>
              </a:buClr>
              <a:buSzPts val="1500"/>
              <a:buChar char="•"/>
            </a:pPr>
            <a:r>
              <a:rPr lang="en-US" sz="1500" dirty="0"/>
              <a:t>Costs incurred by unreasonable failure to cancel reservations</a:t>
            </a:r>
            <a:endParaRPr sz="1500" dirty="0"/>
          </a:p>
          <a:p>
            <a:pPr marL="228600" lvl="0" indent="-273050" algn="l" rtl="0">
              <a:lnSpc>
                <a:spcPct val="70000"/>
              </a:lnSpc>
              <a:spcBef>
                <a:spcPts val="1000"/>
              </a:spcBef>
              <a:spcAft>
                <a:spcPts val="0"/>
              </a:spcAft>
              <a:buClr>
                <a:schemeClr val="dk1"/>
              </a:buClr>
              <a:buSzPts val="1500"/>
              <a:buChar char="•"/>
            </a:pPr>
            <a:r>
              <a:rPr lang="en-US" sz="1500" dirty="0"/>
              <a:t>Lost baggage</a:t>
            </a:r>
            <a:endParaRPr sz="1500" dirty="0"/>
          </a:p>
          <a:p>
            <a:pPr marL="228600" lvl="0" indent="-273050" algn="l" rtl="0">
              <a:lnSpc>
                <a:spcPct val="70000"/>
              </a:lnSpc>
              <a:spcBef>
                <a:spcPts val="1000"/>
              </a:spcBef>
              <a:spcAft>
                <a:spcPts val="0"/>
              </a:spcAft>
              <a:buSzPts val="1500"/>
              <a:buChar char="•"/>
            </a:pPr>
            <a:r>
              <a:rPr lang="en-US" sz="1500" dirty="0"/>
              <a:t>Fines for traffic violations</a:t>
            </a:r>
            <a:endParaRPr sz="1500" dirty="0"/>
          </a:p>
          <a:p>
            <a:pPr marL="228600" lvl="0" indent="-184150" algn="l" rtl="0">
              <a:lnSpc>
                <a:spcPct val="70000"/>
              </a:lnSpc>
              <a:spcBef>
                <a:spcPts val="1000"/>
              </a:spcBef>
              <a:spcAft>
                <a:spcPts val="0"/>
              </a:spcAft>
              <a:buClr>
                <a:schemeClr val="dk1"/>
              </a:buClr>
              <a:buSzPts val="700"/>
              <a:buNone/>
            </a:pPr>
            <a:endParaRPr sz="7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4"/>
          <p:cNvSpPr txBox="1">
            <a:spLocks noGrp="1"/>
          </p:cNvSpPr>
          <p:nvPr>
            <p:ph type="title"/>
          </p:nvPr>
        </p:nvSpPr>
        <p:spPr>
          <a:xfrm>
            <a:off x="839788" y="8261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Reimbursable and Non-Reimbursable Expenses for Others (Non-Travel Related)</a:t>
            </a:r>
            <a:endParaRPr dirty="0"/>
          </a:p>
        </p:txBody>
      </p:sp>
      <p:sp>
        <p:nvSpPr>
          <p:cNvPr id="213" name="Google Shape;213;p14"/>
          <p:cNvSpPr txBox="1">
            <a:spLocks noGrp="1"/>
          </p:cNvSpPr>
          <p:nvPr>
            <p:ph type="body" idx="1"/>
          </p:nvPr>
        </p:nvSpPr>
        <p:spPr>
          <a:xfrm>
            <a:off x="839812" y="1927850"/>
            <a:ext cx="10515600" cy="823800"/>
          </a:xfrm>
          <a:prstGeom prst="rect">
            <a:avLst/>
          </a:prstGeom>
          <a:noFill/>
          <a:ln>
            <a:noFill/>
          </a:ln>
        </p:spPr>
        <p:txBody>
          <a:bodyPr spcFirstLastPara="1" wrap="square" lIns="91425" tIns="45700" rIns="91425" bIns="45700" anchor="b" anchorCtr="0">
            <a:normAutofit/>
          </a:bodyPr>
          <a:lstStyle/>
          <a:p>
            <a:pPr marL="0" lvl="0" indent="0" algn="l" rtl="0">
              <a:lnSpc>
                <a:spcPct val="70000"/>
              </a:lnSpc>
              <a:spcBef>
                <a:spcPts val="0"/>
              </a:spcBef>
              <a:spcAft>
                <a:spcPts val="0"/>
              </a:spcAft>
              <a:buClr>
                <a:schemeClr val="dk1"/>
              </a:buClr>
              <a:buSzPts val="600"/>
              <a:buNone/>
            </a:pPr>
            <a:endParaRPr sz="600" dirty="0"/>
          </a:p>
          <a:p>
            <a:pPr marL="0" lvl="0" indent="0" algn="l" rtl="0">
              <a:lnSpc>
                <a:spcPct val="70000"/>
              </a:lnSpc>
              <a:spcBef>
                <a:spcPts val="1000"/>
              </a:spcBef>
              <a:spcAft>
                <a:spcPts val="0"/>
              </a:spcAft>
              <a:buClr>
                <a:schemeClr val="dk1"/>
              </a:buClr>
              <a:buSzPts val="2400"/>
              <a:buNone/>
            </a:pPr>
            <a:r>
              <a:rPr lang="en-US" sz="2400" dirty="0"/>
              <a:t>Common reimbursable expenses for Others:</a:t>
            </a:r>
            <a:endParaRPr sz="2400" dirty="0"/>
          </a:p>
          <a:p>
            <a:pPr marL="0" lvl="0" indent="0" algn="l" rtl="0">
              <a:lnSpc>
                <a:spcPct val="70000"/>
              </a:lnSpc>
              <a:spcBef>
                <a:spcPts val="1000"/>
              </a:spcBef>
              <a:spcAft>
                <a:spcPts val="0"/>
              </a:spcAft>
              <a:buClr>
                <a:schemeClr val="dk1"/>
              </a:buClr>
              <a:buSzPts val="600"/>
              <a:buNone/>
            </a:pPr>
            <a:endParaRPr sz="600" dirty="0"/>
          </a:p>
        </p:txBody>
      </p:sp>
      <p:sp>
        <p:nvSpPr>
          <p:cNvPr id="214" name="Google Shape;214;p14"/>
          <p:cNvSpPr txBox="1">
            <a:spLocks noGrp="1"/>
          </p:cNvSpPr>
          <p:nvPr>
            <p:ph type="body" idx="2"/>
          </p:nvPr>
        </p:nvSpPr>
        <p:spPr>
          <a:xfrm>
            <a:off x="839825" y="2960300"/>
            <a:ext cx="10515600" cy="3365700"/>
          </a:xfrm>
          <a:prstGeom prst="rect">
            <a:avLst/>
          </a:prstGeom>
          <a:noFill/>
          <a:ln>
            <a:noFill/>
          </a:ln>
        </p:spPr>
        <p:txBody>
          <a:bodyPr spcFirstLastPara="1" wrap="square" lIns="91425" tIns="45700" rIns="91425" bIns="45700" anchor="t" anchorCtr="0">
            <a:normAutofit/>
          </a:bodyPr>
          <a:lstStyle/>
          <a:p>
            <a:pPr marL="228600" lvl="0" indent="-247650" algn="l" rtl="0">
              <a:lnSpc>
                <a:spcPct val="70000"/>
              </a:lnSpc>
              <a:spcBef>
                <a:spcPts val="0"/>
              </a:spcBef>
              <a:spcAft>
                <a:spcPts val="0"/>
              </a:spcAft>
              <a:buClr>
                <a:schemeClr val="dk1"/>
              </a:buClr>
              <a:buSzPts val="1400"/>
              <a:buChar char="•"/>
            </a:pPr>
            <a:r>
              <a:rPr lang="en-US" sz="1400" dirty="0"/>
              <a:t>Meals with guest, such as candidates and speakers up to maximum of $150 (include names of attendees and itemized restaurant tab</a:t>
            </a:r>
            <a:r>
              <a:rPr lang="en-US" sz="1400" dirty="0" smtClean="0"/>
              <a:t>).</a:t>
            </a:r>
            <a:endParaRPr sz="1400" dirty="0"/>
          </a:p>
          <a:p>
            <a:pPr marL="228600" lvl="0" indent="-247650" algn="l" rtl="0">
              <a:lnSpc>
                <a:spcPct val="70000"/>
              </a:lnSpc>
              <a:spcBef>
                <a:spcPts val="1000"/>
              </a:spcBef>
              <a:spcAft>
                <a:spcPts val="0"/>
              </a:spcAft>
              <a:buClr>
                <a:schemeClr val="dk1"/>
              </a:buClr>
              <a:buSzPts val="1400"/>
              <a:buChar char="•"/>
            </a:pPr>
            <a:r>
              <a:rPr lang="en-US" sz="1400" dirty="0"/>
              <a:t>Total meal allowance for speakers up to $250.  Total could be one meal with speaker up to $150 and balance for reception for a total of $250 or a reception totaling $</a:t>
            </a:r>
            <a:r>
              <a:rPr lang="en-US" sz="1400" dirty="0" smtClean="0"/>
              <a:t>250.</a:t>
            </a:r>
            <a:endParaRPr sz="1400" dirty="0"/>
          </a:p>
          <a:p>
            <a:pPr marL="228600" lvl="0" indent="-247650" algn="l" rtl="0">
              <a:lnSpc>
                <a:spcPct val="70000"/>
              </a:lnSpc>
              <a:spcBef>
                <a:spcPts val="1000"/>
              </a:spcBef>
              <a:spcAft>
                <a:spcPts val="0"/>
              </a:spcAft>
              <a:buClr>
                <a:schemeClr val="dk1"/>
              </a:buClr>
              <a:buSzPts val="1400"/>
              <a:buChar char="•"/>
            </a:pPr>
            <a:r>
              <a:rPr lang="en-US" sz="1400" dirty="0"/>
              <a:t>Lab </a:t>
            </a:r>
            <a:r>
              <a:rPr lang="en-US" sz="1400" dirty="0" smtClean="0"/>
              <a:t>supplies.</a:t>
            </a:r>
            <a:endParaRPr sz="1400" dirty="0"/>
          </a:p>
          <a:p>
            <a:pPr marL="228600" lvl="0" indent="-247650" algn="l" rtl="0">
              <a:lnSpc>
                <a:spcPct val="70000"/>
              </a:lnSpc>
              <a:spcBef>
                <a:spcPts val="1000"/>
              </a:spcBef>
              <a:spcAft>
                <a:spcPts val="0"/>
              </a:spcAft>
              <a:buClr>
                <a:schemeClr val="dk1"/>
              </a:buClr>
              <a:buSzPts val="1400"/>
              <a:buChar char="•"/>
            </a:pPr>
            <a:r>
              <a:rPr lang="en-US" sz="1400" dirty="0" smtClean="0"/>
              <a:t>Equipment.</a:t>
            </a:r>
            <a:endParaRPr sz="1400" dirty="0"/>
          </a:p>
          <a:p>
            <a:pPr marL="228600" lvl="0" indent="-247650" algn="l" rtl="0">
              <a:lnSpc>
                <a:spcPct val="70000"/>
              </a:lnSpc>
              <a:spcBef>
                <a:spcPts val="1000"/>
              </a:spcBef>
              <a:spcAft>
                <a:spcPts val="0"/>
              </a:spcAft>
              <a:buClr>
                <a:schemeClr val="dk1"/>
              </a:buClr>
              <a:buSzPts val="1400"/>
              <a:buChar char="•"/>
            </a:pPr>
            <a:r>
              <a:rPr lang="en-US" sz="1400" dirty="0"/>
              <a:t>Publication costs incl. subventions, indexing, proofreading that are directly related to promotional cases or </a:t>
            </a:r>
            <a:r>
              <a:rPr lang="en-US" sz="1400" dirty="0" smtClean="0"/>
              <a:t>research.</a:t>
            </a:r>
            <a:endParaRPr sz="1400" dirty="0"/>
          </a:p>
          <a:p>
            <a:pPr marL="228600" lvl="0" indent="-247650">
              <a:lnSpc>
                <a:spcPct val="70000"/>
              </a:lnSpc>
              <a:buSzPts val="1400"/>
            </a:pPr>
            <a:r>
              <a:rPr lang="en-US" sz="1400" dirty="0"/>
              <a:t>Unless such a purchase pertains to employee travel on college business, all purchases of alcohol from College funds must be approved by the appropriate member of senior staff or their approved delegate. The College’s policy regarding the purchase of alcohol while traveling on College business is described in the </a:t>
            </a:r>
            <a:r>
              <a:rPr lang="en-US" sz="1400" dirty="0">
                <a:hlinkClick r:id="rId3"/>
              </a:rPr>
              <a:t>Meals and Entertainment</a:t>
            </a:r>
            <a:r>
              <a:rPr lang="en-US" sz="1400" dirty="0"/>
              <a:t> section of the College’s travel policy</a:t>
            </a:r>
            <a:r>
              <a:rPr lang="en-US" sz="1400" dirty="0" smtClean="0"/>
              <a:t>.</a:t>
            </a:r>
          </a:p>
          <a:p>
            <a:pPr marL="228600" lvl="0" indent="-247650">
              <a:lnSpc>
                <a:spcPct val="70000"/>
              </a:lnSpc>
              <a:buSzPts val="1400"/>
            </a:pPr>
            <a:r>
              <a:rPr lang="en-US" sz="1400" dirty="0" smtClean="0"/>
              <a:t>In </a:t>
            </a:r>
            <a:r>
              <a:rPr lang="en-US" sz="1400" dirty="0"/>
              <a:t>accordance with IRS regulations, meal expenses not requiring an overnight stay or work day (including travel) exceeding 10 hours may be reimbursed, but are generally not considered tax exempt. If an employee submits an approved expense report for meals not involving overnight travel or workday exceeding 10 hours, the appropriate payroll taxes will be withheld from the employee’s next salary payment.  There are occasions in which meal costs not pertaining to travel are considered tax exempt. Such occasions are listed below.  The meal is provided on an occasional basis to allow the employee to work overtime.  The meal qualifies as a legitimate business expense, i.e. college business is conducted during the meal.</a:t>
            </a:r>
            <a:endParaRPr sz="1400" dirty="0"/>
          </a:p>
          <a:p>
            <a:pPr marL="228600" lvl="0" indent="-184150" algn="l" rtl="0">
              <a:lnSpc>
                <a:spcPct val="70000"/>
              </a:lnSpc>
              <a:spcBef>
                <a:spcPts val="1000"/>
              </a:spcBef>
              <a:spcAft>
                <a:spcPts val="0"/>
              </a:spcAft>
              <a:buClr>
                <a:schemeClr val="dk1"/>
              </a:buClr>
              <a:buSzPts val="700"/>
              <a:buNone/>
            </a:pPr>
            <a:endParaRPr sz="700" dirty="0"/>
          </a:p>
          <a:p>
            <a:pPr marL="228600" lvl="0" indent="-184150" algn="l" rtl="0">
              <a:lnSpc>
                <a:spcPct val="70000"/>
              </a:lnSpc>
              <a:spcBef>
                <a:spcPts val="1000"/>
              </a:spcBef>
              <a:spcAft>
                <a:spcPts val="0"/>
              </a:spcAft>
              <a:buClr>
                <a:schemeClr val="dk1"/>
              </a:buClr>
              <a:buSzPts val="700"/>
              <a:buNone/>
            </a:pPr>
            <a:endParaRPr sz="700" dirty="0"/>
          </a:p>
          <a:p>
            <a:pPr marL="228600" lvl="0" indent="-184150" algn="l" rtl="0">
              <a:lnSpc>
                <a:spcPct val="70000"/>
              </a:lnSpc>
              <a:spcBef>
                <a:spcPts val="1000"/>
              </a:spcBef>
              <a:spcAft>
                <a:spcPts val="0"/>
              </a:spcAft>
              <a:buClr>
                <a:schemeClr val="dk1"/>
              </a:buClr>
              <a:buSzPts val="700"/>
              <a:buNone/>
            </a:pPr>
            <a:endParaRPr sz="700" dirty="0"/>
          </a:p>
        </p:txBody>
      </p:sp>
      <p:sp>
        <p:nvSpPr>
          <p:cNvPr id="215" name="Google Shape;215;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dirty="0"/>
          </a:p>
        </p:txBody>
      </p:sp>
      <p:sp>
        <p:nvSpPr>
          <p:cNvPr id="216" name="Google Shape;216;p14"/>
          <p:cNvSpPr txBox="1"/>
          <p:nvPr/>
        </p:nvSpPr>
        <p:spPr>
          <a:xfrm>
            <a:off x="839834" y="1327071"/>
            <a:ext cx="10515600" cy="7251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0000"/>
              </a:buClr>
              <a:buSzPts val="1365"/>
              <a:buFont typeface="Calibri"/>
              <a:buNone/>
            </a:pPr>
            <a:r>
              <a:rPr lang="en-US" sz="1365" b="0" i="1" u="none" strike="noStrike" cap="none" dirty="0">
                <a:solidFill>
                  <a:srgbClr val="FF0000"/>
                </a:solidFill>
                <a:latin typeface="Calibri"/>
                <a:ea typeface="Calibri"/>
                <a:cs typeface="Calibri"/>
                <a:sym typeface="Calibri"/>
              </a:rPr>
              <a:t>Note that below lists of expenses are not meant to be all inclusive, they require prior approval, and they apply to all sources of funds.</a:t>
            </a:r>
            <a:endParaRPr sz="1365" b="0" i="1" u="none" strike="noStrike" cap="none" dirty="0">
              <a:solidFill>
                <a:srgbClr val="FF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a38862aaac_0_42"/>
          <p:cNvSpPr txBox="1">
            <a:spLocks noGrp="1"/>
          </p:cNvSpPr>
          <p:nvPr>
            <p:ph type="title"/>
          </p:nvPr>
        </p:nvSpPr>
        <p:spPr>
          <a:xfrm>
            <a:off x="839788" y="82611"/>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sz="4200" dirty="0"/>
              <a:t>Reimbursable and Non-Reimbursable Expenses for Others (Non-Travel Related) (Continued)</a:t>
            </a:r>
            <a:endParaRPr sz="4200" dirty="0"/>
          </a:p>
        </p:txBody>
      </p:sp>
      <p:sp>
        <p:nvSpPr>
          <p:cNvPr id="222" name="Google Shape;222;ga38862aaac_0_42"/>
          <p:cNvSpPr txBox="1">
            <a:spLocks noGrp="1"/>
          </p:cNvSpPr>
          <p:nvPr>
            <p:ph type="body" idx="3"/>
          </p:nvPr>
        </p:nvSpPr>
        <p:spPr>
          <a:xfrm>
            <a:off x="847900" y="2781338"/>
            <a:ext cx="10499400" cy="463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400"/>
              <a:buNone/>
            </a:pPr>
            <a:r>
              <a:rPr lang="en-US" dirty="0"/>
              <a:t>We do NOT reimburse for:</a:t>
            </a:r>
            <a:endParaRPr dirty="0"/>
          </a:p>
          <a:p>
            <a:pPr marL="0" lvl="0" indent="0" algn="l" rtl="0">
              <a:lnSpc>
                <a:spcPct val="90000"/>
              </a:lnSpc>
              <a:spcBef>
                <a:spcPts val="1000"/>
              </a:spcBef>
              <a:spcAft>
                <a:spcPts val="0"/>
              </a:spcAft>
              <a:buClr>
                <a:schemeClr val="dk1"/>
              </a:buClr>
              <a:buSzPts val="2400"/>
              <a:buNone/>
            </a:pPr>
            <a:endParaRPr dirty="0"/>
          </a:p>
        </p:txBody>
      </p:sp>
      <p:sp>
        <p:nvSpPr>
          <p:cNvPr id="223" name="Google Shape;223;ga38862aaac_0_42"/>
          <p:cNvSpPr txBox="1">
            <a:spLocks noGrp="1"/>
          </p:cNvSpPr>
          <p:nvPr>
            <p:ph type="body" idx="4"/>
          </p:nvPr>
        </p:nvSpPr>
        <p:spPr>
          <a:xfrm>
            <a:off x="863875" y="2954175"/>
            <a:ext cx="10499400" cy="3712295"/>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Clr>
                <a:schemeClr val="dk1"/>
              </a:buClr>
              <a:buSzPts val="2170"/>
              <a:buChar char="•"/>
            </a:pPr>
            <a:r>
              <a:rPr lang="en-US" sz="2100" dirty="0"/>
              <a:t>Restaurant Tips in excess of 20%</a:t>
            </a:r>
            <a:endParaRPr sz="2100" dirty="0"/>
          </a:p>
          <a:p>
            <a:pPr marL="228600" lvl="0" indent="-228600" algn="l" rtl="0">
              <a:lnSpc>
                <a:spcPct val="70000"/>
              </a:lnSpc>
              <a:spcBef>
                <a:spcPts val="1000"/>
              </a:spcBef>
              <a:spcAft>
                <a:spcPts val="0"/>
              </a:spcAft>
              <a:buClr>
                <a:schemeClr val="dk1"/>
              </a:buClr>
              <a:buSzPts val="2170"/>
              <a:buChar char="•"/>
            </a:pPr>
            <a:r>
              <a:rPr lang="en-US" sz="2100" dirty="0"/>
              <a:t>Purchase one’s own publications</a:t>
            </a:r>
            <a:endParaRPr sz="2100" dirty="0"/>
          </a:p>
          <a:p>
            <a:pPr marL="228600" lvl="0" indent="-228600" algn="l" rtl="0">
              <a:lnSpc>
                <a:spcPct val="70000"/>
              </a:lnSpc>
              <a:spcBef>
                <a:spcPts val="1000"/>
              </a:spcBef>
              <a:spcAft>
                <a:spcPts val="0"/>
              </a:spcAft>
              <a:buClr>
                <a:schemeClr val="dk1"/>
              </a:buClr>
              <a:buSzPts val="2170"/>
              <a:buChar char="•"/>
            </a:pPr>
            <a:r>
              <a:rPr lang="en-US" sz="2100" dirty="0"/>
              <a:t>Cellphones</a:t>
            </a:r>
            <a:endParaRPr sz="2100" dirty="0"/>
          </a:p>
          <a:p>
            <a:pPr marL="228600" lvl="0" indent="-228600" algn="l" rtl="0">
              <a:lnSpc>
                <a:spcPct val="70000"/>
              </a:lnSpc>
              <a:spcBef>
                <a:spcPts val="1000"/>
              </a:spcBef>
              <a:spcAft>
                <a:spcPts val="0"/>
              </a:spcAft>
              <a:buClr>
                <a:schemeClr val="dk1"/>
              </a:buClr>
              <a:buSzPts val="2170"/>
              <a:buChar char="•"/>
            </a:pPr>
            <a:r>
              <a:rPr lang="en-US" sz="2100" dirty="0" smtClean="0"/>
              <a:t>Childcare</a:t>
            </a:r>
            <a:endParaRPr sz="2100" dirty="0"/>
          </a:p>
          <a:p>
            <a:pPr marL="228600" lvl="0" indent="-228600" algn="l" rtl="0">
              <a:lnSpc>
                <a:spcPct val="70000"/>
              </a:lnSpc>
              <a:spcBef>
                <a:spcPts val="1000"/>
              </a:spcBef>
              <a:spcAft>
                <a:spcPts val="0"/>
              </a:spcAft>
              <a:buClr>
                <a:schemeClr val="dk1"/>
              </a:buClr>
              <a:buSzPts val="2170"/>
              <a:buChar char="•"/>
            </a:pPr>
            <a:r>
              <a:rPr lang="en-US" sz="2100" dirty="0" smtClean="0"/>
              <a:t>Individual </a:t>
            </a:r>
            <a:r>
              <a:rPr lang="en-US" sz="2100" dirty="0"/>
              <a:t>p</a:t>
            </a:r>
            <a:r>
              <a:rPr lang="en-US" sz="2100" dirty="0" smtClean="0"/>
              <a:t>rofessional memberships </a:t>
            </a:r>
            <a:r>
              <a:rPr lang="en-US" sz="2100" dirty="0"/>
              <a:t>to associations except when presenting at a conference</a:t>
            </a:r>
            <a:endParaRPr sz="2100" dirty="0"/>
          </a:p>
          <a:p>
            <a:pPr marL="228600" lvl="0" indent="-228600" algn="l" rtl="0">
              <a:lnSpc>
                <a:spcPct val="70000"/>
              </a:lnSpc>
              <a:spcBef>
                <a:spcPts val="1000"/>
              </a:spcBef>
              <a:spcAft>
                <a:spcPts val="0"/>
              </a:spcAft>
              <a:buClr>
                <a:schemeClr val="dk1"/>
              </a:buClr>
              <a:buSzPts val="2170"/>
              <a:buChar char="•"/>
            </a:pPr>
            <a:r>
              <a:rPr lang="en-US" sz="2100" dirty="0"/>
              <a:t>Flowers (except if coordinated </a:t>
            </a:r>
            <a:r>
              <a:rPr lang="en-US" sz="2100" dirty="0" smtClean="0"/>
              <a:t>with HR and </a:t>
            </a:r>
            <a:r>
              <a:rPr lang="en-US" sz="2100" dirty="0"/>
              <a:t>purchased </a:t>
            </a:r>
            <a:r>
              <a:rPr lang="en-US" sz="2100" dirty="0" smtClean="0"/>
              <a:t>the </a:t>
            </a:r>
            <a:r>
              <a:rPr lang="en-US" sz="2100" dirty="0" smtClean="0">
                <a:hlinkClick r:id="rId3"/>
              </a:rPr>
              <a:t>“Hamilton Cares” </a:t>
            </a:r>
            <a:r>
              <a:rPr lang="en-US" sz="2100" dirty="0" smtClean="0"/>
              <a:t>program) </a:t>
            </a:r>
            <a:endParaRPr sz="2100" dirty="0"/>
          </a:p>
          <a:p>
            <a:pPr marL="228600" lvl="0" indent="-228600" algn="l" rtl="0">
              <a:lnSpc>
                <a:spcPct val="70000"/>
              </a:lnSpc>
              <a:spcBef>
                <a:spcPts val="1000"/>
              </a:spcBef>
              <a:spcAft>
                <a:spcPts val="0"/>
              </a:spcAft>
              <a:buSzPts val="2170"/>
              <a:buChar char="•"/>
            </a:pPr>
            <a:r>
              <a:rPr lang="en-US" sz="21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Software or data storage platforms </a:t>
            </a:r>
            <a:r>
              <a:rPr lang="en-US" sz="21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that </a:t>
            </a:r>
            <a:r>
              <a:rPr lang="en-US" sz="21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have </a:t>
            </a:r>
            <a:r>
              <a:rPr lang="en-US" sz="21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equivalent</a:t>
            </a:r>
            <a:r>
              <a:rPr lang="en-US" sz="21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 support through LITS (i.e. Dropbox is not reimbursable since Google Drive is provided to all faculty), but specialized software is reimbursable; however, we encourage conversations with LITS for long-term planning purposes</a:t>
            </a:r>
            <a:endParaRPr sz="2100" dirty="0"/>
          </a:p>
        </p:txBody>
      </p:sp>
      <p:sp>
        <p:nvSpPr>
          <p:cNvPr id="224" name="Google Shape;224;ga38862aaac_0_4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dirty="0"/>
          </a:p>
        </p:txBody>
      </p:sp>
      <p:sp>
        <p:nvSpPr>
          <p:cNvPr id="225" name="Google Shape;225;ga38862aaac_0_42"/>
          <p:cNvSpPr txBox="1"/>
          <p:nvPr/>
        </p:nvSpPr>
        <p:spPr>
          <a:xfrm>
            <a:off x="855784" y="1642846"/>
            <a:ext cx="10515600" cy="7251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0000"/>
              </a:buClr>
              <a:buSzPts val="1365"/>
              <a:buFont typeface="Calibri"/>
              <a:buNone/>
            </a:pPr>
            <a:r>
              <a:rPr lang="en-US" sz="1365" b="0" i="1" u="none" strike="noStrike" cap="none" dirty="0">
                <a:solidFill>
                  <a:srgbClr val="FF0000"/>
                </a:solidFill>
                <a:latin typeface="Calibri"/>
                <a:ea typeface="Calibri"/>
                <a:cs typeface="Calibri"/>
                <a:sym typeface="Calibri"/>
              </a:rPr>
              <a:t>Note that below lists of expenses are not meant to be all inclusive, they require prior approval, and they apply to all sources of funds.</a:t>
            </a:r>
            <a:endParaRPr sz="1365" b="0" i="1" u="none" strike="noStrike" cap="none" dirty="0">
              <a:solidFill>
                <a:srgbClr val="FF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FAQs</a:t>
            </a:r>
            <a:endParaRPr dirty="0"/>
          </a:p>
        </p:txBody>
      </p:sp>
      <p:sp>
        <p:nvSpPr>
          <p:cNvPr id="231" name="Google Shape;23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70000"/>
              </a:lnSpc>
              <a:spcBef>
                <a:spcPts val="0"/>
              </a:spcBef>
              <a:spcAft>
                <a:spcPts val="0"/>
              </a:spcAft>
              <a:buClr>
                <a:schemeClr val="dk1"/>
              </a:buClr>
              <a:buSzPts val="1540"/>
              <a:buChar char="•"/>
            </a:pPr>
            <a:r>
              <a:rPr lang="en-US" sz="1540" b="1" dirty="0"/>
              <a:t>I just charged something on a line that does not have </a:t>
            </a:r>
            <a:r>
              <a:rPr lang="en-US" sz="1540"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a budget</a:t>
            </a:r>
            <a:r>
              <a:rPr lang="en-US" sz="1540" b="1" dirty="0"/>
              <a:t>.  </a:t>
            </a:r>
            <a:r>
              <a:rPr lang="en-US" sz="1540" dirty="0"/>
              <a:t>It is the responsibility of the department through its Chair to keep expenditures under each line item within the total amount allocated. In no case may total expenditures exceed the total budget. Note that lines with no money in them generally means that you cannot spend on those items. You may transfer funds between funded lines.</a:t>
            </a:r>
            <a:endParaRPr dirty="0"/>
          </a:p>
          <a:p>
            <a:pPr marL="228600" lvl="0" indent="-228600" algn="l" rtl="0">
              <a:lnSpc>
                <a:spcPct val="70000"/>
              </a:lnSpc>
              <a:spcBef>
                <a:spcPts val="1000"/>
              </a:spcBef>
              <a:spcAft>
                <a:spcPts val="0"/>
              </a:spcAft>
              <a:buClr>
                <a:schemeClr val="dk1"/>
              </a:buClr>
              <a:buSzPts val="1540"/>
              <a:buChar char="•"/>
            </a:pPr>
            <a:r>
              <a:rPr lang="en-US" sz="1540" b="1" dirty="0"/>
              <a:t>How do I fix expenses miscoded to the wrong account?   </a:t>
            </a:r>
            <a:r>
              <a:rPr lang="en-US" sz="1540" dirty="0"/>
              <a:t>Occasionally you may need to reallocate spending across budget lines for accounts under your control using the General Ledger Transfer option in the Budget Tool.  An example of circumstances needing a transfer is printing expense that was charged to office supplies.  To access the General Ledger Transfer tool, go to My Hamilton -&gt; Tools -&gt; Budget Center Home -&gt; Transfers -&gt; GL Transfer Request and follow the instructions. You will receive a confirmation/approval from the Business Office, usually within 24 hours.</a:t>
            </a:r>
            <a:endParaRPr dirty="0"/>
          </a:p>
          <a:p>
            <a:pPr marL="228600" lvl="0" indent="-228600" algn="l" rtl="0">
              <a:lnSpc>
                <a:spcPct val="70000"/>
              </a:lnSpc>
              <a:spcBef>
                <a:spcPts val="1000"/>
              </a:spcBef>
              <a:spcAft>
                <a:spcPts val="0"/>
              </a:spcAft>
              <a:buClr>
                <a:schemeClr val="dk1"/>
              </a:buClr>
              <a:buSzPts val="1540"/>
              <a:buChar char="•"/>
            </a:pPr>
            <a:r>
              <a:rPr lang="en-US" sz="1540" b="1" dirty="0"/>
              <a:t>Can I delegate budget administration and signing authority to others? </a:t>
            </a:r>
            <a:r>
              <a:rPr lang="en-US" sz="1540" dirty="0"/>
              <a:t>It is not okay to delegate budget administration to anyone in your department. The ultimate responsibility for spending and managing department funds lies with the Department Chair/Director.  However, budget support is encouraged and practiced throughout the College.</a:t>
            </a:r>
            <a:endParaRPr sz="1540" b="1" dirty="0"/>
          </a:p>
          <a:p>
            <a:pPr marL="228600" lvl="0" indent="-228600" algn="l" rtl="0">
              <a:lnSpc>
                <a:spcPct val="70000"/>
              </a:lnSpc>
              <a:spcBef>
                <a:spcPts val="1000"/>
              </a:spcBef>
              <a:spcAft>
                <a:spcPts val="0"/>
              </a:spcAft>
              <a:buClr>
                <a:schemeClr val="dk1"/>
              </a:buClr>
              <a:buSzPts val="1540"/>
              <a:buChar char="•"/>
            </a:pPr>
            <a:r>
              <a:rPr lang="en-US" sz="1540" b="1" dirty="0"/>
              <a:t>How do I find out how much money I have in my budget?</a:t>
            </a:r>
            <a:r>
              <a:rPr lang="en-US" sz="1540" dirty="0"/>
              <a:t>  Check the budget tool for information on your budget.  See section on “View Budgets in the Budget Tool” for step by step instructions on how to access the system. </a:t>
            </a:r>
            <a:endParaRPr dirty="0"/>
          </a:p>
          <a:p>
            <a:pPr marL="228600" lvl="0" indent="-228600" algn="l" rtl="0">
              <a:lnSpc>
                <a:spcPct val="70000"/>
              </a:lnSpc>
              <a:spcBef>
                <a:spcPts val="1000"/>
              </a:spcBef>
              <a:spcAft>
                <a:spcPts val="0"/>
              </a:spcAft>
              <a:buClr>
                <a:schemeClr val="dk1"/>
              </a:buClr>
              <a:buSzPts val="1540"/>
              <a:buChar char="•"/>
            </a:pPr>
            <a:r>
              <a:rPr lang="en-US" sz="1540" b="1" dirty="0"/>
              <a:t>Who do I contact if I need a new account number created?</a:t>
            </a:r>
            <a:r>
              <a:rPr lang="en-US" sz="1540" dirty="0"/>
              <a:t>  </a:t>
            </a:r>
            <a:r>
              <a:rPr lang="en-US" sz="154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Please send an email to Dave </a:t>
            </a:r>
            <a:r>
              <a:rPr lang="en-US" sz="154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Vore</a:t>
            </a:r>
            <a:r>
              <a:rPr lang="en-US" sz="154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 (</a:t>
            </a:r>
            <a:r>
              <a:rPr lang="en-US" sz="1540" u="sng" dirty="0">
                <a:solidFill>
                  <a:schemeClr val="hlink"/>
                </a:solidFill>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dvore@hamilton.edu</a:t>
            </a:r>
            <a:r>
              <a:rPr lang="en-US" sz="154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 in the business office with copy to Nicolas de la Riva (mdelariv@hamilton.edu).</a:t>
            </a:r>
            <a:endParaRPr dirty="0"/>
          </a:p>
          <a:p>
            <a:pPr marL="228600" lvl="0" indent="-228600" algn="l" rtl="0">
              <a:lnSpc>
                <a:spcPct val="70000"/>
              </a:lnSpc>
              <a:spcBef>
                <a:spcPts val="1000"/>
              </a:spcBef>
              <a:spcAft>
                <a:spcPts val="0"/>
              </a:spcAft>
              <a:buClr>
                <a:schemeClr val="dk1"/>
              </a:buClr>
              <a:buSzPts val="1540"/>
              <a:buChar char="•"/>
            </a:pPr>
            <a:r>
              <a:rPr lang="en-US" sz="1540" b="1" dirty="0"/>
              <a:t>Who do I contact if I need access to the budget tool?</a:t>
            </a:r>
            <a:r>
              <a:rPr lang="en-US" sz="1540" dirty="0"/>
              <a:t>  Please reach out to Nicolas de la Riva (</a:t>
            </a:r>
            <a:r>
              <a:rPr lang="en-US" sz="1540" u="sng" dirty="0">
                <a:solidFill>
                  <a:schemeClr val="hlink"/>
                </a:solidFill>
                <a:hlinkClick r:id="rId4"/>
              </a:rPr>
              <a:t>mdelariv@hamilton.edu</a:t>
            </a:r>
            <a:r>
              <a:rPr lang="en-US" sz="1540" dirty="0"/>
              <a:t>) in DOF.</a:t>
            </a:r>
            <a:endParaRPr dirty="0"/>
          </a:p>
        </p:txBody>
      </p:sp>
      <p:sp>
        <p:nvSpPr>
          <p:cNvPr id="232" name="Google Shape;23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838200" y="97164"/>
            <a:ext cx="10515600" cy="65311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959"/>
              <a:buFont typeface="Calibri"/>
              <a:buNone/>
            </a:pPr>
            <a:r>
              <a:rPr lang="en-US" sz="3959" dirty="0"/>
              <a:t>Introduction</a:t>
            </a:r>
            <a:endParaRPr sz="3959" dirty="0"/>
          </a:p>
        </p:txBody>
      </p:sp>
      <p:sp>
        <p:nvSpPr>
          <p:cNvPr id="95" name="Google Shape;95;p2"/>
          <p:cNvSpPr txBox="1">
            <a:spLocks noGrp="1"/>
          </p:cNvSpPr>
          <p:nvPr>
            <p:ph type="body" idx="1"/>
          </p:nvPr>
        </p:nvSpPr>
        <p:spPr>
          <a:xfrm>
            <a:off x="642552" y="830710"/>
            <a:ext cx="4750064" cy="5687321"/>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70000"/>
              </a:lnSpc>
              <a:spcBef>
                <a:spcPts val="0"/>
              </a:spcBef>
              <a:spcAft>
                <a:spcPts val="0"/>
              </a:spcAft>
              <a:buClr>
                <a:schemeClr val="dk1"/>
              </a:buClr>
              <a:buSzPts val="2590"/>
              <a:buChar char="•"/>
            </a:pPr>
            <a:r>
              <a:rPr lang="en-US" sz="2590" dirty="0"/>
              <a:t>The Dean of Faculty is pleased to provide this guide as a resource for Department Chairs, Program Directors,  Budget Managers/Administrators, or others providing budget </a:t>
            </a:r>
            <a:r>
              <a:rPr lang="en-US" sz="2590" dirty="0" smtClean="0"/>
              <a:t>support.</a:t>
            </a:r>
            <a:endParaRPr dirty="0"/>
          </a:p>
          <a:p>
            <a:pPr marL="228600" lvl="0" indent="-228600" algn="l" rtl="0">
              <a:lnSpc>
                <a:spcPct val="70000"/>
              </a:lnSpc>
              <a:spcBef>
                <a:spcPts val="1000"/>
              </a:spcBef>
              <a:spcAft>
                <a:spcPts val="0"/>
              </a:spcAft>
              <a:buClr>
                <a:schemeClr val="dk1"/>
              </a:buClr>
              <a:buSzPts val="2590"/>
              <a:buChar char="•"/>
            </a:pPr>
            <a:r>
              <a:rPr lang="en-US" sz="2590" dirty="0"/>
              <a:t>This guide outlines the budget policies, timelines of the budget process, and both day-to-day and annual budget procedures.</a:t>
            </a:r>
            <a:endParaRPr dirty="0"/>
          </a:p>
          <a:p>
            <a:pPr marL="228600" lvl="0" indent="-228600" algn="l" rtl="0">
              <a:lnSpc>
                <a:spcPct val="70000"/>
              </a:lnSpc>
              <a:spcBef>
                <a:spcPts val="1000"/>
              </a:spcBef>
              <a:spcAft>
                <a:spcPts val="0"/>
              </a:spcAft>
              <a:buClr>
                <a:schemeClr val="dk1"/>
              </a:buClr>
              <a:buSzPts val="2590"/>
              <a:buChar char="•"/>
            </a:pPr>
            <a:r>
              <a:rPr lang="en-US" sz="2590" dirty="0"/>
              <a:t>If you have any questions or suggestions with respect to this guide or other budget related matters, please contact Nicolas de la </a:t>
            </a:r>
            <a:r>
              <a:rPr lang="en-US" sz="2590" dirty="0" smtClean="0"/>
              <a:t>Riva (</a:t>
            </a:r>
            <a:r>
              <a:rPr lang="en-US" sz="2590" dirty="0" smtClean="0">
                <a:hlinkClick r:id="rId3"/>
              </a:rPr>
              <a:t>mdelariv@Hamilton.edu</a:t>
            </a:r>
            <a:r>
              <a:rPr lang="en-US" sz="2590" dirty="0" smtClean="0"/>
              <a:t> or 315-859-4611).</a:t>
            </a:r>
          </a:p>
          <a:p>
            <a:pPr marL="228600" lvl="0" indent="-228600" algn="l" rtl="0">
              <a:lnSpc>
                <a:spcPct val="70000"/>
              </a:lnSpc>
              <a:spcBef>
                <a:spcPts val="1000"/>
              </a:spcBef>
              <a:spcAft>
                <a:spcPts val="0"/>
              </a:spcAft>
              <a:buClr>
                <a:schemeClr val="dk1"/>
              </a:buClr>
              <a:buSzPts val="2590"/>
              <a:buChar char="•"/>
            </a:pPr>
            <a:r>
              <a:rPr lang="en-US" sz="2590" dirty="0" smtClean="0"/>
              <a:t>Note to click on the hyperlinks throughout this guide, you need to be in Slide Show view. </a:t>
            </a:r>
            <a:endParaRPr dirty="0"/>
          </a:p>
          <a:p>
            <a:pPr marL="228600" lvl="0" indent="-64135" algn="l" rtl="0">
              <a:lnSpc>
                <a:spcPct val="70000"/>
              </a:lnSpc>
              <a:spcBef>
                <a:spcPts val="1000"/>
              </a:spcBef>
              <a:spcAft>
                <a:spcPts val="0"/>
              </a:spcAft>
              <a:buClr>
                <a:schemeClr val="dk1"/>
              </a:buClr>
              <a:buSzPts val="2590"/>
              <a:buNone/>
            </a:pPr>
            <a:endParaRPr sz="2590" dirty="0"/>
          </a:p>
        </p:txBody>
      </p:sp>
      <p:sp>
        <p:nvSpPr>
          <p:cNvPr id="96" name="Google Shape;9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dirty="0"/>
          </a:p>
        </p:txBody>
      </p:sp>
      <p:pic>
        <p:nvPicPr>
          <p:cNvPr id="97" name="Google Shape;97;p2"/>
          <p:cNvPicPr preferRelativeResize="0"/>
          <p:nvPr/>
        </p:nvPicPr>
        <p:blipFill rotWithShape="1">
          <a:blip r:embed="rId4">
            <a:alphaModFix/>
          </a:blip>
          <a:srcRect/>
          <a:stretch/>
        </p:blipFill>
        <p:spPr>
          <a:xfrm>
            <a:off x="5820507" y="891037"/>
            <a:ext cx="5348654" cy="3063792"/>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a38862aaac_0_18"/>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None/>
            </a:pPr>
            <a:r>
              <a:rPr lang="en-US" dirty="0"/>
              <a:t>C. “How To” Section</a:t>
            </a:r>
            <a:endParaRP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6"/>
          <p:cNvSpPr txBox="1">
            <a:spLocks noGrp="1"/>
          </p:cNvSpPr>
          <p:nvPr>
            <p:ph type="title"/>
          </p:nvPr>
        </p:nvSpPr>
        <p:spPr>
          <a:xfrm>
            <a:off x="247650" y="183417"/>
            <a:ext cx="8433288" cy="7837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View Budgets in the Budget Tool</a:t>
            </a:r>
            <a:endParaRPr dirty="0"/>
          </a:p>
        </p:txBody>
      </p:sp>
      <p:sp>
        <p:nvSpPr>
          <p:cNvPr id="243" name="Google Shape;243;p16"/>
          <p:cNvSpPr txBox="1">
            <a:spLocks noGrp="1"/>
          </p:cNvSpPr>
          <p:nvPr>
            <p:ph type="body" idx="1"/>
          </p:nvPr>
        </p:nvSpPr>
        <p:spPr>
          <a:xfrm>
            <a:off x="247651" y="967154"/>
            <a:ext cx="5610709" cy="4154722"/>
          </a:xfrm>
          <a:prstGeom prst="rect">
            <a:avLst/>
          </a:prstGeom>
          <a:noFill/>
          <a:ln>
            <a:noFill/>
          </a:ln>
        </p:spPr>
        <p:txBody>
          <a:bodyPr spcFirstLastPara="1" wrap="square" lIns="91425" tIns="45700" rIns="91425" bIns="45700" anchor="t" anchorCtr="0">
            <a:normAutofit/>
          </a:bodyPr>
          <a:lstStyle/>
          <a:p>
            <a:pPr marL="228600" lvl="0" indent="-228600" algn="l" rtl="0">
              <a:lnSpc>
                <a:spcPct val="70000"/>
              </a:lnSpc>
              <a:spcBef>
                <a:spcPts val="0"/>
              </a:spcBef>
              <a:spcAft>
                <a:spcPts val="0"/>
              </a:spcAft>
              <a:buClr>
                <a:schemeClr val="dk1"/>
              </a:buClr>
              <a:buSzPts val="2170"/>
              <a:buChar char="•"/>
            </a:pPr>
            <a:r>
              <a:rPr lang="en-US" sz="2170" dirty="0"/>
              <a:t>The tool can be accessed via My Hamilton -&gt; Tools -&gt; Budget Center Home -&gt; Budget Reports. Once the tool is open, accounts will automatically display for your department.  </a:t>
            </a:r>
            <a:endParaRPr dirty="0"/>
          </a:p>
          <a:p>
            <a:pPr marL="228600" lvl="0" indent="-228600" algn="l" rtl="0">
              <a:lnSpc>
                <a:spcPct val="70000"/>
              </a:lnSpc>
              <a:spcBef>
                <a:spcPts val="1000"/>
              </a:spcBef>
              <a:spcAft>
                <a:spcPts val="0"/>
              </a:spcAft>
              <a:buClr>
                <a:schemeClr val="dk1"/>
              </a:buClr>
              <a:buSzPts val="2170"/>
              <a:buChar char="•"/>
            </a:pPr>
            <a:r>
              <a:rPr lang="en-US" sz="2170" dirty="0"/>
              <a:t>If not displayed, a report can be run by entering the account number in the “Filter Results” box in the upper left corner. Note that a shortcut is to populate only the department field since the department number is unique to each department.</a:t>
            </a:r>
            <a:endParaRPr dirty="0"/>
          </a:p>
          <a:p>
            <a:pPr marL="228600" lvl="0" indent="-228600" algn="l" rtl="0">
              <a:lnSpc>
                <a:spcPct val="70000"/>
              </a:lnSpc>
              <a:spcBef>
                <a:spcPts val="1000"/>
              </a:spcBef>
              <a:spcAft>
                <a:spcPts val="0"/>
              </a:spcAft>
              <a:buClr>
                <a:schemeClr val="dk1"/>
              </a:buClr>
              <a:buSzPts val="2170"/>
              <a:buChar char="•"/>
            </a:pPr>
            <a:r>
              <a:rPr lang="en-US" sz="2170" dirty="0"/>
              <a:t>Do not change either the “Budget” box or the “Sort By” box as these are not necessary to change.</a:t>
            </a:r>
            <a:endParaRPr dirty="0"/>
          </a:p>
          <a:p>
            <a:pPr marL="228600" lvl="0" indent="-228600" algn="l" rtl="0">
              <a:lnSpc>
                <a:spcPct val="70000"/>
              </a:lnSpc>
              <a:spcBef>
                <a:spcPts val="1000"/>
              </a:spcBef>
              <a:spcAft>
                <a:spcPts val="0"/>
              </a:spcAft>
              <a:buClr>
                <a:schemeClr val="dk1"/>
              </a:buClr>
              <a:buSzPts val="2170"/>
              <a:buChar char="•"/>
            </a:pPr>
            <a:r>
              <a:rPr lang="en-US" sz="2170" dirty="0"/>
              <a:t>Click on the “Submit” button to run your report.</a:t>
            </a:r>
            <a:endParaRPr dirty="0"/>
          </a:p>
          <a:p>
            <a:pPr marL="0" lvl="0" indent="0" algn="l" rtl="0">
              <a:lnSpc>
                <a:spcPct val="70000"/>
              </a:lnSpc>
              <a:spcBef>
                <a:spcPts val="1000"/>
              </a:spcBef>
              <a:spcAft>
                <a:spcPts val="0"/>
              </a:spcAft>
              <a:buClr>
                <a:schemeClr val="dk1"/>
              </a:buClr>
              <a:buSzPts val="2170"/>
              <a:buNone/>
            </a:pPr>
            <a:endParaRPr sz="2170" dirty="0"/>
          </a:p>
          <a:p>
            <a:pPr marL="0" lvl="0" indent="0" algn="l" rtl="0">
              <a:lnSpc>
                <a:spcPct val="70000"/>
              </a:lnSpc>
              <a:spcBef>
                <a:spcPts val="1000"/>
              </a:spcBef>
              <a:spcAft>
                <a:spcPts val="0"/>
              </a:spcAft>
              <a:buClr>
                <a:schemeClr val="dk1"/>
              </a:buClr>
              <a:buSzPts val="2170"/>
              <a:buNone/>
            </a:pPr>
            <a:endParaRPr sz="2170" dirty="0"/>
          </a:p>
        </p:txBody>
      </p:sp>
      <p:pic>
        <p:nvPicPr>
          <p:cNvPr id="244" name="Google Shape;244;p16"/>
          <p:cNvPicPr preferRelativeResize="0"/>
          <p:nvPr/>
        </p:nvPicPr>
        <p:blipFill rotWithShape="1">
          <a:blip r:embed="rId3">
            <a:alphaModFix/>
          </a:blip>
          <a:srcRect/>
          <a:stretch/>
        </p:blipFill>
        <p:spPr>
          <a:xfrm>
            <a:off x="247651" y="5283916"/>
            <a:ext cx="6616530" cy="1072434"/>
          </a:xfrm>
          <a:prstGeom prst="rect">
            <a:avLst/>
          </a:prstGeom>
          <a:noFill/>
          <a:ln>
            <a:noFill/>
          </a:ln>
        </p:spPr>
      </p:pic>
      <p:cxnSp>
        <p:nvCxnSpPr>
          <p:cNvPr id="245" name="Google Shape;245;p16"/>
          <p:cNvCxnSpPr/>
          <p:nvPr/>
        </p:nvCxnSpPr>
        <p:spPr>
          <a:xfrm flipH="1" flipV="1">
            <a:off x="1469822" y="6021299"/>
            <a:ext cx="556687" cy="564853"/>
          </a:xfrm>
          <a:prstGeom prst="straightConnector1">
            <a:avLst/>
          </a:prstGeom>
          <a:noFill/>
          <a:ln w="9525" cap="flat" cmpd="sng">
            <a:solidFill>
              <a:srgbClr val="FF0000"/>
            </a:solidFill>
            <a:prstDash val="solid"/>
            <a:miter lim="800000"/>
            <a:headEnd type="none" w="sm" len="sm"/>
            <a:tailEnd type="triangle" w="med" len="med"/>
          </a:ln>
        </p:spPr>
      </p:cxnSp>
      <p:pic>
        <p:nvPicPr>
          <p:cNvPr id="246" name="Google Shape;246;p16"/>
          <p:cNvPicPr preferRelativeResize="0"/>
          <p:nvPr/>
        </p:nvPicPr>
        <p:blipFill rotWithShape="1">
          <a:blip r:embed="rId4">
            <a:alphaModFix/>
          </a:blip>
          <a:srcRect/>
          <a:stretch/>
        </p:blipFill>
        <p:spPr>
          <a:xfrm>
            <a:off x="8628183" y="77176"/>
            <a:ext cx="3484181" cy="6279173"/>
          </a:xfrm>
          <a:prstGeom prst="rect">
            <a:avLst/>
          </a:prstGeom>
          <a:noFill/>
          <a:ln>
            <a:noFill/>
          </a:ln>
        </p:spPr>
      </p:pic>
      <p:sp>
        <p:nvSpPr>
          <p:cNvPr id="247" name="Google Shape;24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dirty="0"/>
          </a:p>
        </p:txBody>
      </p:sp>
      <p:pic>
        <p:nvPicPr>
          <p:cNvPr id="2" name="Picture 1"/>
          <p:cNvPicPr>
            <a:picLocks noChangeAspect="1"/>
          </p:cNvPicPr>
          <p:nvPr/>
        </p:nvPicPr>
        <p:blipFill>
          <a:blip r:embed="rId5"/>
          <a:stretch>
            <a:fillRect/>
          </a:stretch>
        </p:blipFill>
        <p:spPr>
          <a:xfrm>
            <a:off x="5964975" y="967154"/>
            <a:ext cx="2556593" cy="2473677"/>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7"/>
          <p:cNvSpPr txBox="1">
            <a:spLocks noGrp="1"/>
          </p:cNvSpPr>
          <p:nvPr>
            <p:ph type="title"/>
          </p:nvPr>
        </p:nvSpPr>
        <p:spPr>
          <a:xfrm>
            <a:off x="247650" y="183417"/>
            <a:ext cx="8433288" cy="7837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View Budgets in the Budget Tool</a:t>
            </a:r>
            <a:endParaRPr dirty="0"/>
          </a:p>
        </p:txBody>
      </p:sp>
      <p:sp>
        <p:nvSpPr>
          <p:cNvPr id="253" name="Google Shape;253;p17"/>
          <p:cNvSpPr txBox="1">
            <a:spLocks noGrp="1"/>
          </p:cNvSpPr>
          <p:nvPr>
            <p:ph type="body" idx="1"/>
          </p:nvPr>
        </p:nvSpPr>
        <p:spPr>
          <a:xfrm>
            <a:off x="247650" y="967154"/>
            <a:ext cx="11528181" cy="1371600"/>
          </a:xfrm>
          <a:prstGeom prst="rect">
            <a:avLst/>
          </a:prstGeom>
          <a:noFill/>
          <a:ln>
            <a:noFill/>
          </a:ln>
        </p:spPr>
        <p:txBody>
          <a:bodyPr spcFirstLastPara="1" wrap="square" lIns="91425" tIns="45700" rIns="91425" bIns="45700" anchor="t" anchorCtr="0">
            <a:normAutofit/>
          </a:bodyPr>
          <a:lstStyle/>
          <a:p>
            <a:pPr marL="228600" lvl="0" indent="-228600" algn="l" rtl="0">
              <a:lnSpc>
                <a:spcPct val="70000"/>
              </a:lnSpc>
              <a:spcBef>
                <a:spcPts val="0"/>
              </a:spcBef>
              <a:spcAft>
                <a:spcPts val="0"/>
              </a:spcAft>
              <a:buClr>
                <a:schemeClr val="dk1"/>
              </a:buClr>
              <a:buSzPts val="2590"/>
              <a:buChar char="•"/>
            </a:pPr>
            <a:r>
              <a:rPr lang="en-US" sz="2590" dirty="0"/>
              <a:t>The tool will generate a report by account number (or GL number) and other financial details: budgeted, actual, encumbered, % used, and funds available.</a:t>
            </a:r>
            <a:endParaRPr dirty="0"/>
          </a:p>
          <a:p>
            <a:pPr marL="228600" lvl="0" indent="-228600" algn="l" rtl="0">
              <a:lnSpc>
                <a:spcPct val="70000"/>
              </a:lnSpc>
              <a:spcBef>
                <a:spcPts val="1000"/>
              </a:spcBef>
              <a:spcAft>
                <a:spcPts val="0"/>
              </a:spcAft>
              <a:buClr>
                <a:schemeClr val="dk1"/>
              </a:buClr>
              <a:buSzPts val="2590"/>
              <a:buChar char="•"/>
            </a:pPr>
            <a:r>
              <a:rPr lang="en-US" sz="2590" dirty="0"/>
              <a:t>At this point you have the option to either print in PDF, export the data in excel, or drill down by account number to view details.</a:t>
            </a:r>
            <a:endParaRPr dirty="0"/>
          </a:p>
          <a:p>
            <a:pPr marL="228600" lvl="0" indent="-64135" algn="l" rtl="0">
              <a:lnSpc>
                <a:spcPct val="70000"/>
              </a:lnSpc>
              <a:spcBef>
                <a:spcPts val="1000"/>
              </a:spcBef>
              <a:spcAft>
                <a:spcPts val="0"/>
              </a:spcAft>
              <a:buClr>
                <a:schemeClr val="dk1"/>
              </a:buClr>
              <a:buSzPts val="2590"/>
              <a:buNone/>
            </a:pPr>
            <a:endParaRPr sz="2590" dirty="0"/>
          </a:p>
          <a:p>
            <a:pPr marL="0" lvl="0" indent="0" algn="l" rtl="0">
              <a:lnSpc>
                <a:spcPct val="70000"/>
              </a:lnSpc>
              <a:spcBef>
                <a:spcPts val="1000"/>
              </a:spcBef>
              <a:spcAft>
                <a:spcPts val="0"/>
              </a:spcAft>
              <a:buClr>
                <a:schemeClr val="dk1"/>
              </a:buClr>
              <a:buSzPts val="2590"/>
              <a:buNone/>
            </a:pPr>
            <a:endParaRPr sz="2590" dirty="0"/>
          </a:p>
          <a:p>
            <a:pPr marL="0" lvl="0" indent="0" algn="l" rtl="0">
              <a:lnSpc>
                <a:spcPct val="70000"/>
              </a:lnSpc>
              <a:spcBef>
                <a:spcPts val="1000"/>
              </a:spcBef>
              <a:spcAft>
                <a:spcPts val="0"/>
              </a:spcAft>
              <a:buClr>
                <a:schemeClr val="dk1"/>
              </a:buClr>
              <a:buSzPts val="2590"/>
              <a:buNone/>
            </a:pPr>
            <a:endParaRPr sz="2590" dirty="0"/>
          </a:p>
        </p:txBody>
      </p:sp>
      <p:pic>
        <p:nvPicPr>
          <p:cNvPr id="254" name="Google Shape;254;p17"/>
          <p:cNvPicPr preferRelativeResize="0"/>
          <p:nvPr/>
        </p:nvPicPr>
        <p:blipFill rotWithShape="1">
          <a:blip r:embed="rId3">
            <a:alphaModFix/>
          </a:blip>
          <a:srcRect/>
          <a:stretch/>
        </p:blipFill>
        <p:spPr>
          <a:xfrm>
            <a:off x="1951891" y="2592440"/>
            <a:ext cx="8568837" cy="3971749"/>
          </a:xfrm>
          <a:prstGeom prst="rect">
            <a:avLst/>
          </a:prstGeom>
          <a:noFill/>
          <a:ln>
            <a:noFill/>
          </a:ln>
        </p:spPr>
      </p:pic>
      <p:cxnSp>
        <p:nvCxnSpPr>
          <p:cNvPr id="255" name="Google Shape;255;p17"/>
          <p:cNvCxnSpPr/>
          <p:nvPr/>
        </p:nvCxnSpPr>
        <p:spPr>
          <a:xfrm rot="10800000" flipH="1">
            <a:off x="1371600" y="5087571"/>
            <a:ext cx="873370" cy="797414"/>
          </a:xfrm>
          <a:prstGeom prst="straightConnector1">
            <a:avLst/>
          </a:prstGeom>
          <a:noFill/>
          <a:ln w="9525" cap="flat" cmpd="sng">
            <a:solidFill>
              <a:srgbClr val="FF0000"/>
            </a:solidFill>
            <a:prstDash val="solid"/>
            <a:miter lim="800000"/>
            <a:headEnd type="none" w="sm" len="sm"/>
            <a:tailEnd type="triangle" w="med" len="med"/>
          </a:ln>
        </p:spPr>
      </p:cxnSp>
      <p:cxnSp>
        <p:nvCxnSpPr>
          <p:cNvPr id="256" name="Google Shape;256;p17"/>
          <p:cNvCxnSpPr/>
          <p:nvPr/>
        </p:nvCxnSpPr>
        <p:spPr>
          <a:xfrm flipH="1">
            <a:off x="5738447" y="2338754"/>
            <a:ext cx="2116015" cy="1066486"/>
          </a:xfrm>
          <a:prstGeom prst="straightConnector1">
            <a:avLst/>
          </a:prstGeom>
          <a:noFill/>
          <a:ln w="9525" cap="flat" cmpd="sng">
            <a:solidFill>
              <a:srgbClr val="FF0000"/>
            </a:solidFill>
            <a:prstDash val="solid"/>
            <a:miter lim="800000"/>
            <a:headEnd type="none" w="sm" len="sm"/>
            <a:tailEnd type="triangle" w="med" len="med"/>
          </a:ln>
        </p:spPr>
      </p:cxnSp>
      <p:sp>
        <p:nvSpPr>
          <p:cNvPr id="257" name="Google Shape;25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8"/>
          <p:cNvSpPr txBox="1">
            <a:spLocks noGrp="1"/>
          </p:cNvSpPr>
          <p:nvPr>
            <p:ph type="title"/>
          </p:nvPr>
        </p:nvSpPr>
        <p:spPr>
          <a:xfrm>
            <a:off x="3686739" y="60057"/>
            <a:ext cx="8433288" cy="783737"/>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400"/>
              <a:buFont typeface="Calibri"/>
              <a:buNone/>
            </a:pPr>
            <a:r>
              <a:rPr lang="en-US" dirty="0"/>
              <a:t>View Budgets in the Budget Tool</a:t>
            </a:r>
            <a:endParaRPr dirty="0"/>
          </a:p>
        </p:txBody>
      </p:sp>
      <p:sp>
        <p:nvSpPr>
          <p:cNvPr id="263" name="Google Shape;263;p18"/>
          <p:cNvSpPr txBox="1">
            <a:spLocks noGrp="1"/>
          </p:cNvSpPr>
          <p:nvPr>
            <p:ph type="body" idx="1"/>
          </p:nvPr>
        </p:nvSpPr>
        <p:spPr>
          <a:xfrm>
            <a:off x="4713316" y="1029283"/>
            <a:ext cx="7273638" cy="412759"/>
          </a:xfrm>
          <a:prstGeom prst="rect">
            <a:avLst/>
          </a:prstGeom>
          <a:noFill/>
          <a:ln>
            <a:noFill/>
          </a:ln>
        </p:spPr>
        <p:txBody>
          <a:bodyPr spcFirstLastPara="1" wrap="square" lIns="91425" tIns="45700" rIns="91425" bIns="45700" anchor="t" anchorCtr="0">
            <a:normAutofit/>
          </a:bodyPr>
          <a:lstStyle/>
          <a:p>
            <a:pPr marL="228600" lvl="0" indent="-228600" algn="r" rtl="0">
              <a:lnSpc>
                <a:spcPct val="70000"/>
              </a:lnSpc>
              <a:spcBef>
                <a:spcPts val="0"/>
              </a:spcBef>
              <a:spcAft>
                <a:spcPts val="0"/>
              </a:spcAft>
              <a:buClr>
                <a:schemeClr val="dk1"/>
              </a:buClr>
              <a:buSzPts val="1750"/>
              <a:buChar char="•"/>
            </a:pPr>
            <a:r>
              <a:rPr lang="en-US" sz="1750" dirty="0"/>
              <a:t>The drilldown option will provide some details relevant to the expense.</a:t>
            </a:r>
            <a:endParaRPr dirty="0"/>
          </a:p>
          <a:p>
            <a:pPr marL="0" lvl="0" indent="0" algn="l" rtl="0">
              <a:lnSpc>
                <a:spcPct val="70000"/>
              </a:lnSpc>
              <a:spcBef>
                <a:spcPts val="1000"/>
              </a:spcBef>
              <a:spcAft>
                <a:spcPts val="0"/>
              </a:spcAft>
              <a:buClr>
                <a:schemeClr val="dk1"/>
              </a:buClr>
              <a:buSzPts val="1750"/>
              <a:buNone/>
            </a:pPr>
            <a:endParaRPr sz="1750" dirty="0"/>
          </a:p>
          <a:p>
            <a:pPr marL="0" lvl="0" indent="0" algn="l" rtl="0">
              <a:lnSpc>
                <a:spcPct val="70000"/>
              </a:lnSpc>
              <a:spcBef>
                <a:spcPts val="1000"/>
              </a:spcBef>
              <a:spcAft>
                <a:spcPts val="0"/>
              </a:spcAft>
              <a:buClr>
                <a:schemeClr val="dk1"/>
              </a:buClr>
              <a:buSzPts val="1750"/>
              <a:buNone/>
            </a:pPr>
            <a:endParaRPr sz="1750" dirty="0"/>
          </a:p>
        </p:txBody>
      </p:sp>
      <p:pic>
        <p:nvPicPr>
          <p:cNvPr id="264" name="Google Shape;264;p18"/>
          <p:cNvPicPr preferRelativeResize="0"/>
          <p:nvPr/>
        </p:nvPicPr>
        <p:blipFill rotWithShape="1">
          <a:blip r:embed="rId3">
            <a:alphaModFix/>
          </a:blip>
          <a:srcRect/>
          <a:stretch/>
        </p:blipFill>
        <p:spPr>
          <a:xfrm>
            <a:off x="211433" y="121472"/>
            <a:ext cx="3475306" cy="6351038"/>
          </a:xfrm>
          <a:prstGeom prst="rect">
            <a:avLst/>
          </a:prstGeom>
          <a:noFill/>
          <a:ln>
            <a:noFill/>
          </a:ln>
        </p:spPr>
      </p:pic>
      <p:pic>
        <p:nvPicPr>
          <p:cNvPr id="265" name="Google Shape;265;p18"/>
          <p:cNvPicPr preferRelativeResize="0"/>
          <p:nvPr/>
        </p:nvPicPr>
        <p:blipFill rotWithShape="1">
          <a:blip r:embed="rId4">
            <a:alphaModFix/>
          </a:blip>
          <a:srcRect/>
          <a:stretch/>
        </p:blipFill>
        <p:spPr>
          <a:xfrm>
            <a:off x="4372494" y="4534242"/>
            <a:ext cx="5199449" cy="1889161"/>
          </a:xfrm>
          <a:prstGeom prst="rect">
            <a:avLst/>
          </a:prstGeom>
          <a:noFill/>
          <a:ln>
            <a:noFill/>
          </a:ln>
        </p:spPr>
      </p:pic>
      <p:pic>
        <p:nvPicPr>
          <p:cNvPr id="266" name="Google Shape;266;p18"/>
          <p:cNvPicPr preferRelativeResize="0"/>
          <p:nvPr/>
        </p:nvPicPr>
        <p:blipFill rotWithShape="1">
          <a:blip r:embed="rId5">
            <a:alphaModFix/>
          </a:blip>
          <a:srcRect/>
          <a:stretch/>
        </p:blipFill>
        <p:spPr>
          <a:xfrm>
            <a:off x="4313666" y="1513858"/>
            <a:ext cx="4440366" cy="2407358"/>
          </a:xfrm>
          <a:prstGeom prst="rect">
            <a:avLst/>
          </a:prstGeom>
          <a:noFill/>
          <a:ln>
            <a:noFill/>
          </a:ln>
        </p:spPr>
      </p:pic>
      <p:sp>
        <p:nvSpPr>
          <p:cNvPr id="267" name="Google Shape;26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dirty="0"/>
          </a:p>
        </p:txBody>
      </p:sp>
      <p:cxnSp>
        <p:nvCxnSpPr>
          <p:cNvPr id="268" name="Google Shape;268;p18"/>
          <p:cNvCxnSpPr/>
          <p:nvPr/>
        </p:nvCxnSpPr>
        <p:spPr>
          <a:xfrm flipH="1">
            <a:off x="3314487" y="2989385"/>
            <a:ext cx="2042959" cy="1614110"/>
          </a:xfrm>
          <a:prstGeom prst="straightConnector1">
            <a:avLst/>
          </a:prstGeom>
          <a:noFill/>
          <a:ln w="9525" cap="flat" cmpd="sng">
            <a:solidFill>
              <a:srgbClr val="FF0000"/>
            </a:solidFill>
            <a:prstDash val="solid"/>
            <a:miter lim="800000"/>
            <a:headEnd type="none" w="sm" len="sm"/>
            <a:tailEnd type="triangle" w="med" len="med"/>
          </a:ln>
        </p:spPr>
      </p:cxnSp>
      <p:cxnSp>
        <p:nvCxnSpPr>
          <p:cNvPr id="269" name="Google Shape;269;p18"/>
          <p:cNvCxnSpPr/>
          <p:nvPr/>
        </p:nvCxnSpPr>
        <p:spPr>
          <a:xfrm flipH="1">
            <a:off x="4841631" y="2989385"/>
            <a:ext cx="952357" cy="1601895"/>
          </a:xfrm>
          <a:prstGeom prst="straightConnector1">
            <a:avLst/>
          </a:prstGeom>
          <a:noFill/>
          <a:ln w="9525" cap="flat" cmpd="sng">
            <a:solidFill>
              <a:srgbClr val="FF0000"/>
            </a:solidFill>
            <a:prstDash val="solid"/>
            <a:miter lim="800000"/>
            <a:headEnd type="none" w="sm" len="sm"/>
            <a:tailEnd type="triangle" w="med" len="med"/>
          </a:ln>
        </p:spPr>
      </p:cxnSp>
      <p:cxnSp>
        <p:nvCxnSpPr>
          <p:cNvPr id="270" name="Google Shape;270;p18"/>
          <p:cNvCxnSpPr/>
          <p:nvPr/>
        </p:nvCxnSpPr>
        <p:spPr>
          <a:xfrm flipH="1">
            <a:off x="4958862" y="3001600"/>
            <a:ext cx="2013357" cy="2115523"/>
          </a:xfrm>
          <a:prstGeom prst="straightConnector1">
            <a:avLst/>
          </a:prstGeom>
          <a:noFill/>
          <a:ln w="9525" cap="flat" cmpd="sng">
            <a:solidFill>
              <a:srgbClr val="FF0000"/>
            </a:solidFill>
            <a:prstDash val="solid"/>
            <a:miter lim="800000"/>
            <a:headEnd type="none" w="sm" len="sm"/>
            <a:tailEnd type="triangle" w="med" len="med"/>
          </a:ln>
        </p:spPr>
      </p:cxnSp>
      <p:cxnSp>
        <p:nvCxnSpPr>
          <p:cNvPr id="271" name="Google Shape;271;p18"/>
          <p:cNvCxnSpPr/>
          <p:nvPr/>
        </p:nvCxnSpPr>
        <p:spPr>
          <a:xfrm flipH="1">
            <a:off x="4841631" y="3007625"/>
            <a:ext cx="2397948" cy="3083612"/>
          </a:xfrm>
          <a:prstGeom prst="straightConnector1">
            <a:avLst/>
          </a:prstGeom>
          <a:noFill/>
          <a:ln w="9525" cap="flat" cmpd="sng">
            <a:solidFill>
              <a:srgbClr val="FF0000"/>
            </a:solidFill>
            <a:prstDash val="solid"/>
            <a:miter lim="800000"/>
            <a:headEnd type="none" w="sm" len="sm"/>
            <a:tailEnd type="triangle" w="med" len="med"/>
          </a:ln>
        </p:spPr>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Make Small and Large Dollar Purchases</a:t>
            </a:r>
            <a:endParaRPr dirty="0"/>
          </a:p>
        </p:txBody>
      </p:sp>
      <p:sp>
        <p:nvSpPr>
          <p:cNvPr id="277" name="Google Shape;277;p19"/>
          <p:cNvSpPr txBox="1">
            <a:spLocks noGrp="1"/>
          </p:cNvSpPr>
          <p:nvPr>
            <p:ph type="body" idx="1"/>
          </p:nvPr>
        </p:nvSpPr>
        <p:spPr>
          <a:xfrm>
            <a:off x="838200" y="1843210"/>
            <a:ext cx="10515600" cy="4557590"/>
          </a:xfrm>
          <a:prstGeom prst="rect">
            <a:avLst/>
          </a:prstGeom>
          <a:noFill/>
          <a:ln>
            <a:noFill/>
          </a:ln>
        </p:spPr>
        <p:txBody>
          <a:bodyPr spcFirstLastPara="1" wrap="square" lIns="91425" tIns="45700" rIns="91425" bIns="45700" anchor="t" anchorCtr="0">
            <a:normAutofit/>
          </a:bodyPr>
          <a:lstStyle/>
          <a:p>
            <a:pPr marL="228600" lvl="0" indent="-228600" algn="l" rtl="0">
              <a:lnSpc>
                <a:spcPct val="70000"/>
              </a:lnSpc>
              <a:spcBef>
                <a:spcPts val="0"/>
              </a:spcBef>
              <a:spcAft>
                <a:spcPts val="0"/>
              </a:spcAft>
              <a:buClr>
                <a:schemeClr val="dk1"/>
              </a:buClr>
              <a:buSzPts val="2170"/>
              <a:buChar char="•"/>
            </a:pPr>
            <a:r>
              <a:rPr lang="en-US" sz="2170" dirty="0"/>
              <a:t>Purchases for the Department can be made in a number of ways.</a:t>
            </a:r>
            <a:endParaRPr dirty="0"/>
          </a:p>
          <a:p>
            <a:pPr marL="228600" lvl="0" indent="-228600" algn="l" rtl="0">
              <a:lnSpc>
                <a:spcPct val="70000"/>
              </a:lnSpc>
              <a:spcBef>
                <a:spcPts val="1000"/>
              </a:spcBef>
              <a:spcAft>
                <a:spcPts val="0"/>
              </a:spcAft>
              <a:buClr>
                <a:schemeClr val="dk1"/>
              </a:buClr>
              <a:buSzPts val="2170"/>
              <a:buChar char="•"/>
            </a:pPr>
            <a:r>
              <a:rPr lang="en-US" sz="2170" dirty="0"/>
              <a:t>Small dollar purchases may be done through a department corporate card, the preferred route, or individuals may submit a reimbursement through a </a:t>
            </a:r>
            <a:r>
              <a:rPr lang="en-US" sz="2170" u="sng" dirty="0">
                <a:solidFill>
                  <a:schemeClr val="hlink"/>
                </a:solidFill>
                <a:hlinkClick r:id="rId3"/>
              </a:rPr>
              <a:t>check request </a:t>
            </a:r>
            <a:r>
              <a:rPr lang="en-US" sz="2170" u="sng" dirty="0">
                <a:solidFill>
                  <a:schemeClr val="hlink"/>
                </a:solidFill>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form</a:t>
            </a:r>
            <a:r>
              <a:rPr lang="en-US" sz="2170" dirty="0"/>
              <a:t>.</a:t>
            </a:r>
            <a:endParaRPr dirty="0"/>
          </a:p>
          <a:p>
            <a:pPr marL="228600" lvl="0" indent="-228600" algn="l" rtl="0">
              <a:lnSpc>
                <a:spcPct val="70000"/>
              </a:lnSpc>
              <a:spcBef>
                <a:spcPts val="1000"/>
              </a:spcBef>
              <a:spcAft>
                <a:spcPts val="0"/>
              </a:spcAft>
              <a:buClr>
                <a:schemeClr val="dk1"/>
              </a:buClr>
              <a:buSzPts val="2170"/>
              <a:buChar char="•"/>
            </a:pPr>
            <a:r>
              <a:rPr lang="en-US" sz="2170" dirty="0"/>
              <a:t>The College has an exclusive office supply contract with W.B. Mason. All office supply orders must be placed with W.B. Mason. Use of other vendors is prohibited. Orders can be placed online through your AOA. </a:t>
            </a:r>
            <a:endParaRPr sz="2170" dirty="0"/>
          </a:p>
          <a:p>
            <a:pPr marL="228600" lvl="0" indent="-228600" algn="l" rtl="0">
              <a:lnSpc>
                <a:spcPct val="70000"/>
              </a:lnSpc>
              <a:spcBef>
                <a:spcPts val="1000"/>
              </a:spcBef>
              <a:spcAft>
                <a:spcPts val="0"/>
              </a:spcAft>
              <a:buClr>
                <a:schemeClr val="dk1"/>
              </a:buClr>
              <a:buSzPts val="2170"/>
              <a:buChar char="•"/>
            </a:pPr>
            <a:r>
              <a:rPr lang="en-US" sz="2170" dirty="0"/>
              <a:t>Large dollar purchases should be made using a purchase order (PO). Complete the </a:t>
            </a:r>
            <a:r>
              <a:rPr lang="en-US" sz="2170" u="sng" dirty="0">
                <a:solidFill>
                  <a:schemeClr val="hlink"/>
                </a:solidFill>
                <a:hlinkClick r:id="rId4"/>
              </a:rPr>
              <a:t>purchase requisition form</a:t>
            </a:r>
            <a:r>
              <a:rPr lang="en-US" sz="2170" dirty="0"/>
              <a:t> and have it signed by the department head or other authorized individual and send to Lauri </a:t>
            </a:r>
            <a:r>
              <a:rPr lang="en-US" sz="2170" dirty="0" smtClean="0"/>
              <a:t>Swan</a:t>
            </a:r>
            <a:r>
              <a:rPr lang="en-US" sz="2170" dirty="0"/>
              <a:t>, </a:t>
            </a:r>
            <a:r>
              <a:rPr lang="en-US" sz="2170" u="sng" dirty="0">
                <a:solidFill>
                  <a:schemeClr val="hlink"/>
                </a:solidFill>
                <a:hlinkClick r:id="rId5"/>
              </a:rPr>
              <a:t>lswan@Hamilton.edu</a:t>
            </a:r>
            <a:r>
              <a:rPr lang="en-US" sz="2170" dirty="0"/>
              <a:t>, in Auxiliary Services.  For orders that are financed through a start-up fund or an endowment, please complete the requisition form and send to Nicolas de la Riva, who will then work with Auxiliary Services to create a PO.  </a:t>
            </a:r>
            <a:endParaRPr sz="2170" dirty="0"/>
          </a:p>
          <a:p>
            <a:pPr marL="228600" lvl="0" indent="-228600" algn="l" rtl="0">
              <a:lnSpc>
                <a:spcPct val="70000"/>
              </a:lnSpc>
              <a:spcBef>
                <a:spcPts val="1000"/>
              </a:spcBef>
              <a:spcAft>
                <a:spcPts val="0"/>
              </a:spcAft>
              <a:buClr>
                <a:schemeClr val="dk1"/>
              </a:buClr>
              <a:buSzPts val="2170"/>
              <a:buChar char="•"/>
            </a:pPr>
            <a:r>
              <a:rPr lang="en-US" sz="2170" dirty="0"/>
              <a:t>All submissions must include the requisition form and relevant supporting documentation (i.e. the vendor quote and contract, if available).  Note to ensure the College’s financial and legal interests, Auxiliary Services will need a few weeks to review the contract terms so please plan accordingly.</a:t>
            </a:r>
            <a:endParaRPr dirty="0"/>
          </a:p>
        </p:txBody>
      </p:sp>
      <p:sp>
        <p:nvSpPr>
          <p:cNvPr id="278" name="Google Shape;27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a38862aaac_0_22"/>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None/>
            </a:pPr>
            <a:r>
              <a:rPr lang="en-US" dirty="0"/>
              <a:t>D. Frequently Viewed Policies, Guidelines, and Forms</a:t>
            </a:r>
            <a:endParaRP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0"/>
          <p:cNvSpPr txBox="1">
            <a:spLocks noGrp="1"/>
          </p:cNvSpPr>
          <p:nvPr>
            <p:ph type="title"/>
          </p:nvPr>
        </p:nvSpPr>
        <p:spPr>
          <a:xfrm>
            <a:off x="152400" y="155875"/>
            <a:ext cx="10515600" cy="293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1800"/>
              <a:buFont typeface="Calibri"/>
              <a:buNone/>
            </a:pPr>
            <a:r>
              <a:rPr lang="en-US" sz="1800" dirty="0"/>
              <a:t>Frequently Viewed Policies, Guidelines, and Forms</a:t>
            </a:r>
            <a:endParaRPr sz="1800" dirty="0"/>
          </a:p>
        </p:txBody>
      </p:sp>
      <p:sp>
        <p:nvSpPr>
          <p:cNvPr id="289" name="Google Shape;289;p20"/>
          <p:cNvSpPr txBox="1">
            <a:spLocks noGrp="1"/>
          </p:cNvSpPr>
          <p:nvPr>
            <p:ph type="body" idx="1"/>
          </p:nvPr>
        </p:nvSpPr>
        <p:spPr>
          <a:xfrm>
            <a:off x="87900" y="448950"/>
            <a:ext cx="12016200" cy="5960100"/>
          </a:xfrm>
          <a:prstGeom prst="rect">
            <a:avLst/>
          </a:prstGeom>
          <a:noFill/>
          <a:ln>
            <a:noFill/>
          </a:ln>
        </p:spPr>
        <p:txBody>
          <a:bodyPr spcFirstLastPara="1" wrap="square" lIns="91425" tIns="45700" rIns="91425" bIns="45700" anchor="t" anchorCtr="0">
            <a:noAutofit/>
          </a:bodyPr>
          <a:lstStyle/>
          <a:p>
            <a:pPr marL="228600" lvl="0" indent="-266700" algn="l" rtl="0">
              <a:lnSpc>
                <a:spcPct val="90000"/>
              </a:lnSpc>
              <a:spcBef>
                <a:spcPts val="0"/>
              </a:spcBef>
              <a:spcAft>
                <a:spcPts val="0"/>
              </a:spcAft>
              <a:buClr>
                <a:schemeClr val="dk1"/>
              </a:buClr>
              <a:buSzPts val="1500"/>
              <a:buChar char="•"/>
            </a:pPr>
            <a:r>
              <a:rPr lang="en-US" sz="1500" u="sng" dirty="0">
                <a:solidFill>
                  <a:schemeClr val="hlink"/>
                </a:solidFill>
                <a:hlinkClick r:id="rId3"/>
              </a:rPr>
              <a:t>Spending Guidelines for AY 2020-21 </a:t>
            </a:r>
            <a:r>
              <a:rPr lang="en-US" sz="1500" dirty="0"/>
              <a:t>– This document lists the spending restrictions applicable to FY21 due to the global COVID-19 pandemic.</a:t>
            </a:r>
            <a:endParaRPr sz="1500" dirty="0"/>
          </a:p>
          <a:p>
            <a:pPr marL="228600" lvl="0" indent="-266700" algn="l" rtl="0">
              <a:lnSpc>
                <a:spcPct val="90000"/>
              </a:lnSpc>
              <a:spcBef>
                <a:spcPts val="1000"/>
              </a:spcBef>
              <a:spcAft>
                <a:spcPts val="0"/>
              </a:spcAft>
              <a:buClr>
                <a:schemeClr val="dk1"/>
              </a:buClr>
              <a:buSzPts val="1500"/>
              <a:buChar char="•"/>
            </a:pPr>
            <a:r>
              <a:rPr lang="en-US" sz="1500" u="sng" dirty="0">
                <a:solidFill>
                  <a:schemeClr val="hlink"/>
                </a:solidFill>
                <a:hlinkClick r:id="rId4"/>
              </a:rPr>
              <a:t>Reimbursement Policies and Procedures </a:t>
            </a:r>
            <a:r>
              <a:rPr lang="en-US" sz="1500" dirty="0"/>
              <a:t>– This document outlines procedures for submitting reimbursement requests when utilizing DOF funds and endowments for student entertainment, speaker related reimbursements, recruitments,  faculty travel, and/or start-up funds.</a:t>
            </a:r>
            <a:endParaRPr sz="1500" dirty="0"/>
          </a:p>
          <a:p>
            <a:pPr marL="228600" lvl="0" indent="-266700" algn="l" rtl="0">
              <a:lnSpc>
                <a:spcPct val="90000"/>
              </a:lnSpc>
              <a:spcBef>
                <a:spcPts val="1000"/>
              </a:spcBef>
              <a:spcAft>
                <a:spcPts val="0"/>
              </a:spcAft>
              <a:buClr>
                <a:schemeClr val="dk1"/>
              </a:buClr>
              <a:buSzPts val="1500"/>
              <a:buChar char="•"/>
            </a:pPr>
            <a:r>
              <a:rPr lang="en-US" sz="1500" u="sng" dirty="0">
                <a:solidFill>
                  <a:schemeClr val="hlink"/>
                </a:solidFill>
                <a:hlinkClick r:id="rId5"/>
              </a:rPr>
              <a:t>Request for faculty travel funding</a:t>
            </a:r>
            <a:r>
              <a:rPr lang="en-US" sz="1500" dirty="0"/>
              <a:t> – To request travel funds through the DOF for conferences or other research support trips, faculty must complete and submit this form which will be sent to the Associate DOF. In accordance with the Faculty Handbook, each faculty member will be reimbursed for the expenses incurred for one professional conference meeting per year. Additional conferences may be authorized by the DOF based on the availability of funds.  If costs change significantly before travel (&gt;5%), re-approval is required.</a:t>
            </a:r>
            <a:endParaRPr sz="1500" dirty="0"/>
          </a:p>
          <a:p>
            <a:pPr marL="228600" lvl="0" indent="-266700" algn="l" rtl="0">
              <a:lnSpc>
                <a:spcPct val="90000"/>
              </a:lnSpc>
              <a:spcBef>
                <a:spcPts val="1000"/>
              </a:spcBef>
              <a:spcAft>
                <a:spcPts val="0"/>
              </a:spcAft>
              <a:buClr>
                <a:schemeClr val="dk1"/>
              </a:buClr>
              <a:buSzPts val="1500"/>
              <a:buChar char="•"/>
            </a:pPr>
            <a:r>
              <a:rPr lang="en-US" sz="1500" u="sng" dirty="0">
                <a:solidFill>
                  <a:schemeClr val="hlink"/>
                </a:solidFill>
                <a:hlinkClick r:id="rId6"/>
              </a:rPr>
              <a:t>Travel Policy </a:t>
            </a:r>
            <a:r>
              <a:rPr lang="en-US" sz="1500" dirty="0"/>
              <a:t>– This link contains policies that apply to all individuals whose travel expenses are paid by the College.</a:t>
            </a:r>
            <a:endParaRPr sz="1500" dirty="0"/>
          </a:p>
          <a:p>
            <a:pPr marL="228600" lvl="0" indent="-266700" algn="l" rtl="0">
              <a:lnSpc>
                <a:spcPct val="90000"/>
              </a:lnSpc>
              <a:spcBef>
                <a:spcPts val="1000"/>
              </a:spcBef>
              <a:spcAft>
                <a:spcPts val="0"/>
              </a:spcAft>
              <a:buClr>
                <a:schemeClr val="dk1"/>
              </a:buClr>
              <a:buSzPts val="1500"/>
              <a:buChar char="•"/>
            </a:pPr>
            <a:r>
              <a:rPr lang="en-US" sz="1500" u="sng" dirty="0">
                <a:solidFill>
                  <a:schemeClr val="hlink"/>
                </a:solidFill>
                <a:hlinkClick r:id="rId7"/>
              </a:rPr>
              <a:t>Request for Student Travel Funding </a:t>
            </a:r>
            <a:r>
              <a:rPr lang="en-US" sz="1500" dirty="0"/>
              <a:t>- The DOF supports student travel if a student is a participant in the program and funds are available.  We do not support travel that occurs after a student has graduated. The maximum award from DOF funds is $500.  Please visit</a:t>
            </a:r>
            <a:r>
              <a:rPr lang="en-US" sz="1500" u="sng" dirty="0">
                <a:solidFill>
                  <a:schemeClr val="hlink"/>
                </a:solidFill>
                <a:hlinkClick r:id="rId8"/>
              </a:rPr>
              <a:t> student travel support</a:t>
            </a:r>
            <a:r>
              <a:rPr lang="en-US" sz="1500" dirty="0"/>
              <a:t> for additional information. </a:t>
            </a:r>
            <a:endParaRPr sz="1500" dirty="0"/>
          </a:p>
          <a:p>
            <a:pPr marL="228600" lvl="0" indent="-266700" algn="l" rtl="0">
              <a:lnSpc>
                <a:spcPct val="90000"/>
              </a:lnSpc>
              <a:spcBef>
                <a:spcPts val="1000"/>
              </a:spcBef>
              <a:spcAft>
                <a:spcPts val="0"/>
              </a:spcAft>
              <a:buClr>
                <a:schemeClr val="dk1"/>
              </a:buClr>
              <a:buSzPts val="1500"/>
              <a:buChar char="•"/>
            </a:pPr>
            <a:r>
              <a:rPr lang="en-US" sz="1500" u="sng" dirty="0">
                <a:solidFill>
                  <a:schemeClr val="hlink"/>
                </a:solidFill>
                <a:hlinkClick r:id="rId9"/>
              </a:rPr>
              <a:t>Field Trip &amp; Excursion</a:t>
            </a:r>
            <a:r>
              <a:rPr lang="en-US" sz="1500" dirty="0"/>
              <a:t> – This link describes the process for faculty to request off-campus trips with students as well as Off-Campus Study Office’s documentation requirements prior to departure. </a:t>
            </a:r>
            <a:endParaRPr sz="1500" dirty="0"/>
          </a:p>
          <a:p>
            <a:pPr marL="228600" lvl="0" indent="-266700" algn="l" rtl="0">
              <a:lnSpc>
                <a:spcPct val="90000"/>
              </a:lnSpc>
              <a:spcBef>
                <a:spcPts val="1000"/>
              </a:spcBef>
              <a:spcAft>
                <a:spcPts val="0"/>
              </a:spcAft>
              <a:buClr>
                <a:schemeClr val="dk1"/>
              </a:buClr>
              <a:buSzPts val="1500"/>
              <a:buChar char="•"/>
            </a:pPr>
            <a:r>
              <a:rPr lang="en-US" sz="1500" u="sng" dirty="0">
                <a:solidFill>
                  <a:schemeClr val="hlink"/>
                </a:solidFill>
                <a:hlinkClick r:id="rId10"/>
              </a:rPr>
              <a:t>Request for public speaker</a:t>
            </a:r>
            <a:r>
              <a:rPr lang="en-US" sz="1500" dirty="0"/>
              <a:t> - DOF funds are available to support faculty-sponsored speakers only.  All faculty, departments, programs, and academic offices wishing to invite a speaker to campus for a public event must complete a </a:t>
            </a:r>
            <a:r>
              <a:rPr lang="en-US" sz="1500" u="sng" dirty="0">
                <a:solidFill>
                  <a:schemeClr val="hlink"/>
                </a:solidFill>
                <a:hlinkClick r:id="rId10"/>
              </a:rPr>
              <a:t>Request for Public Speaker Form </a:t>
            </a:r>
            <a:r>
              <a:rPr lang="en-US" sz="1500" dirty="0"/>
              <a:t>before making a commitment with their guest. If only a classroom visit is planned and no funding is requested, a form is not needed.  Please visit </a:t>
            </a:r>
            <a:r>
              <a:rPr lang="en-US" sz="1500" u="sng" dirty="0">
                <a:solidFill>
                  <a:schemeClr val="hlink"/>
                </a:solidFill>
                <a:hlinkClick r:id="rId11"/>
              </a:rPr>
              <a:t>payments to foreign visitors</a:t>
            </a:r>
            <a:r>
              <a:rPr lang="en-US" sz="1500" dirty="0"/>
              <a:t> for instructions related to foreign persons. </a:t>
            </a:r>
            <a:endParaRPr sz="1500" dirty="0"/>
          </a:p>
          <a:p>
            <a:pPr marL="228600" lvl="0" indent="-266700" algn="l" rtl="0">
              <a:lnSpc>
                <a:spcPct val="90000"/>
              </a:lnSpc>
              <a:spcBef>
                <a:spcPts val="1000"/>
              </a:spcBef>
              <a:spcAft>
                <a:spcPts val="0"/>
              </a:spcAft>
              <a:buClr>
                <a:schemeClr val="dk1"/>
              </a:buClr>
              <a:buSzPts val="1500"/>
              <a:buChar char="•"/>
            </a:pPr>
            <a:r>
              <a:rPr lang="en-US" sz="1500" u="sng" dirty="0">
                <a:solidFill>
                  <a:schemeClr val="hlink"/>
                </a:solidFill>
                <a:hlinkClick r:id="rId12"/>
              </a:rPr>
              <a:t>General Guidelines for Research Support</a:t>
            </a:r>
            <a:r>
              <a:rPr lang="en-US" sz="1500" dirty="0"/>
              <a:t> – To request funds related to research expenses, all faculty must complete the </a:t>
            </a:r>
            <a:r>
              <a:rPr lang="en-US" sz="1500" u="sng" dirty="0">
                <a:solidFill>
                  <a:schemeClr val="hlink"/>
                </a:solidFill>
                <a:hlinkClick r:id="rId13"/>
              </a:rPr>
              <a:t>research support form</a:t>
            </a:r>
            <a:r>
              <a:rPr lang="en-US" sz="1500" dirty="0"/>
              <a:t>.  The guidelines describe the areas of support for research expenses from hiring an individual to do a task to purchasing equipment or services from a vendor to research travel to hiring student workers.</a:t>
            </a:r>
            <a:endParaRPr sz="1500" dirty="0"/>
          </a:p>
          <a:p>
            <a:pPr marL="228600" lvl="0" indent="-266700" algn="l" rtl="0">
              <a:lnSpc>
                <a:spcPct val="90000"/>
              </a:lnSpc>
              <a:spcBef>
                <a:spcPts val="1000"/>
              </a:spcBef>
              <a:spcAft>
                <a:spcPts val="0"/>
              </a:spcAft>
              <a:buClr>
                <a:schemeClr val="dk1"/>
              </a:buClr>
              <a:buSzPts val="1500"/>
              <a:buChar char="•"/>
            </a:pPr>
            <a:r>
              <a:rPr lang="en-US" sz="1500" u="sng" dirty="0">
                <a:solidFill>
                  <a:schemeClr val="hlink"/>
                </a:solidFill>
                <a:hlinkClick r:id="rId14"/>
              </a:rPr>
              <a:t>Guidelines for Start-Up Funds </a:t>
            </a:r>
            <a:r>
              <a:rPr lang="en-US" sz="1500" dirty="0"/>
              <a:t>– This link provides information for those faculty with startup funds.  It outlines the processes to request and utilize your funds for research travel, equipment and supplies, and other needs relevant to your research work.</a:t>
            </a:r>
            <a:endParaRPr sz="1500" dirty="0"/>
          </a:p>
          <a:p>
            <a:pPr marL="228600" lvl="0" indent="-266700" algn="l" rtl="0">
              <a:lnSpc>
                <a:spcPct val="90000"/>
              </a:lnSpc>
              <a:spcBef>
                <a:spcPts val="1000"/>
              </a:spcBef>
              <a:spcAft>
                <a:spcPts val="0"/>
              </a:spcAft>
              <a:buClr>
                <a:schemeClr val="dk1"/>
              </a:buClr>
              <a:buSzPts val="1500"/>
              <a:buChar char="•"/>
            </a:pPr>
            <a:r>
              <a:rPr lang="en-US" sz="1500" u="sng" dirty="0">
                <a:solidFill>
                  <a:schemeClr val="hlink"/>
                </a:solidFill>
                <a:hlinkClick r:id="rId15"/>
              </a:rPr>
              <a:t>Guidelines for Endowed Chair Funds </a:t>
            </a:r>
            <a:r>
              <a:rPr lang="en-US" sz="1500" dirty="0"/>
              <a:t>– These guidelines indicate the processes to request and utilize funds for faculty members who have received a professorship as an endowed chair.</a:t>
            </a:r>
            <a:endParaRPr sz="1500" dirty="0"/>
          </a:p>
          <a:p>
            <a:pPr marL="228600" lvl="0" indent="0" algn="l" rtl="0">
              <a:lnSpc>
                <a:spcPct val="90000"/>
              </a:lnSpc>
              <a:spcBef>
                <a:spcPts val="1000"/>
              </a:spcBef>
              <a:spcAft>
                <a:spcPts val="0"/>
              </a:spcAft>
              <a:buNone/>
            </a:pPr>
            <a:endParaRPr sz="900" dirty="0"/>
          </a:p>
          <a:p>
            <a:pPr marL="0" lvl="0" indent="0" algn="l" rtl="0">
              <a:lnSpc>
                <a:spcPct val="90000"/>
              </a:lnSpc>
              <a:spcBef>
                <a:spcPts val="1000"/>
              </a:spcBef>
              <a:spcAft>
                <a:spcPts val="0"/>
              </a:spcAft>
              <a:buNone/>
            </a:pPr>
            <a:endParaRPr sz="900" dirty="0"/>
          </a:p>
        </p:txBody>
      </p:sp>
      <p:sp>
        <p:nvSpPr>
          <p:cNvPr id="290" name="Google Shape;29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a38862aaac_0_26"/>
          <p:cNvSpPr txBox="1">
            <a:spLocks noGrp="1"/>
          </p:cNvSpPr>
          <p:nvPr>
            <p:ph type="title"/>
          </p:nvPr>
        </p:nvSpPr>
        <p:spPr>
          <a:xfrm>
            <a:off x="152400" y="148025"/>
            <a:ext cx="10515600" cy="29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Font typeface="Calibri"/>
              <a:buNone/>
            </a:pPr>
            <a:r>
              <a:rPr lang="en-US" sz="1800" dirty="0"/>
              <a:t>Frequently Viewed Policies, Guidelines, and Forms (Continued)</a:t>
            </a:r>
            <a:endParaRPr sz="1800" dirty="0"/>
          </a:p>
        </p:txBody>
      </p:sp>
      <p:sp>
        <p:nvSpPr>
          <p:cNvPr id="296" name="Google Shape;296;ga38862aaac_0_26"/>
          <p:cNvSpPr txBox="1">
            <a:spLocks noGrp="1"/>
          </p:cNvSpPr>
          <p:nvPr>
            <p:ph type="body" idx="1"/>
          </p:nvPr>
        </p:nvSpPr>
        <p:spPr>
          <a:xfrm>
            <a:off x="87900" y="448388"/>
            <a:ext cx="12016200" cy="5900700"/>
          </a:xfrm>
          <a:prstGeom prst="rect">
            <a:avLst/>
          </a:prstGeom>
          <a:noFill/>
          <a:ln>
            <a:noFill/>
          </a:ln>
        </p:spPr>
        <p:txBody>
          <a:bodyPr spcFirstLastPara="1" wrap="square" lIns="91425" tIns="45700" rIns="91425" bIns="45700" anchor="t" anchorCtr="0">
            <a:noAutofit/>
          </a:bodyPr>
          <a:lstStyle/>
          <a:p>
            <a:pPr marL="228600" lvl="0" indent="-209550" algn="l" rtl="0">
              <a:lnSpc>
                <a:spcPct val="90000"/>
              </a:lnSpc>
              <a:spcBef>
                <a:spcPts val="1000"/>
              </a:spcBef>
              <a:spcAft>
                <a:spcPts val="0"/>
              </a:spcAft>
              <a:buSzPts val="1500"/>
              <a:buChar char="•"/>
            </a:pPr>
            <a:r>
              <a:rPr lang="en-US" sz="1500" u="sng" dirty="0">
                <a:solidFill>
                  <a:schemeClr val="hlink"/>
                </a:solidFill>
                <a:hlinkClick r:id="rId3"/>
              </a:rPr>
              <a:t>Student Employment Guidelines </a:t>
            </a:r>
            <a:r>
              <a:rPr lang="en-US" sz="1500" dirty="0"/>
              <a:t>– These guidelines provide the College’s processes to hire a student employee.  Note that all forms must be completed and submitted to HR prior to commencement of work in order to avoid audit, financial, and legal risks.</a:t>
            </a:r>
            <a:endParaRPr sz="1500" dirty="0"/>
          </a:p>
          <a:p>
            <a:pPr marL="228600" lvl="0" indent="-266700" algn="l" rtl="0">
              <a:lnSpc>
                <a:spcPct val="90000"/>
              </a:lnSpc>
              <a:spcBef>
                <a:spcPts val="1000"/>
              </a:spcBef>
              <a:spcAft>
                <a:spcPts val="0"/>
              </a:spcAft>
              <a:buClr>
                <a:schemeClr val="dk1"/>
              </a:buClr>
              <a:buSzPts val="1500"/>
              <a:buChar char="•"/>
            </a:pPr>
            <a:r>
              <a:rPr lang="en-US" sz="1500" u="sng" dirty="0">
                <a:solidFill>
                  <a:schemeClr val="hlink"/>
                </a:solidFill>
                <a:hlinkClick r:id="rId4"/>
              </a:rPr>
              <a:t>Purchasing and Procurement </a:t>
            </a:r>
            <a:r>
              <a:rPr lang="en-US" sz="1500" dirty="0"/>
              <a:t>– This section is meant to inform faculty and others the different ways to purchase goods and services from small to large dollar amounts.</a:t>
            </a:r>
            <a:endParaRPr sz="1500" dirty="0"/>
          </a:p>
          <a:p>
            <a:pPr marL="228600" lvl="0" indent="-266700" algn="l" rtl="0">
              <a:lnSpc>
                <a:spcPct val="90000"/>
              </a:lnSpc>
              <a:spcBef>
                <a:spcPts val="1000"/>
              </a:spcBef>
              <a:spcAft>
                <a:spcPts val="0"/>
              </a:spcAft>
              <a:buClr>
                <a:schemeClr val="dk1"/>
              </a:buClr>
              <a:buSzPts val="1500"/>
              <a:buChar char="•"/>
            </a:pPr>
            <a:r>
              <a:rPr lang="en-US" sz="1500" u="sng" dirty="0">
                <a:solidFill>
                  <a:schemeClr val="hlink"/>
                </a:solidFill>
                <a:hlinkClick r:id="rId5"/>
              </a:rPr>
              <a:t>Purchasing Card Policy </a:t>
            </a:r>
            <a:r>
              <a:rPr lang="en-US" sz="1500" dirty="0"/>
              <a:t>– This policy outlines the College’s purchasing card program to buy goods and services that are $1,500 or less.</a:t>
            </a:r>
            <a:endParaRPr sz="1500" dirty="0"/>
          </a:p>
          <a:p>
            <a:pPr marL="228600" lvl="0" indent="-266700" algn="l" rtl="0">
              <a:lnSpc>
                <a:spcPct val="90000"/>
              </a:lnSpc>
              <a:spcBef>
                <a:spcPts val="1000"/>
              </a:spcBef>
              <a:spcAft>
                <a:spcPts val="0"/>
              </a:spcAft>
              <a:buClr>
                <a:schemeClr val="dk1"/>
              </a:buClr>
              <a:buSzPts val="1500"/>
              <a:buChar char="•"/>
            </a:pPr>
            <a:r>
              <a:rPr lang="en-US" sz="1500" u="sng" dirty="0">
                <a:solidFill>
                  <a:schemeClr val="hlink"/>
                </a:solidFill>
                <a:hlinkClick r:id="rId6"/>
              </a:rPr>
              <a:t>Computer Purchase Approval Form  </a:t>
            </a:r>
            <a:r>
              <a:rPr lang="en-US" sz="1500" dirty="0"/>
              <a:t>- This form contains instructions to request new computers/printers outside of the normal budget process. Persons requesting mid-year computer/printer purchases must first consult with Gretchen Maxam regarding appropriate equipment. After consulting with Gretchen Maxam and completing the Computer/Printer Purchase Request Form, the person requesting the equipment must seek approval by signature of the Dean of Faculty.  A written justification must be included to define a clear statement of need and an explanation of why the need must be met prior to the next budget year.</a:t>
            </a:r>
            <a:endParaRPr sz="1500" dirty="0"/>
          </a:p>
          <a:p>
            <a:pPr marL="228600" lvl="0" indent="-266700" algn="l" rtl="0">
              <a:lnSpc>
                <a:spcPct val="90000"/>
              </a:lnSpc>
              <a:spcBef>
                <a:spcPts val="1000"/>
              </a:spcBef>
              <a:spcAft>
                <a:spcPts val="0"/>
              </a:spcAft>
              <a:buClr>
                <a:schemeClr val="dk1"/>
              </a:buClr>
              <a:buSzPts val="1500"/>
              <a:buChar char="•"/>
            </a:pPr>
            <a:r>
              <a:rPr lang="en-US" sz="1500" dirty="0"/>
              <a:t>Signature Authority for AP Transactions – This letter identifies appropriate signature authority for various AP transactions specifically within DOF, including academic departments and programs.</a:t>
            </a:r>
            <a:endParaRPr sz="1500" dirty="0"/>
          </a:p>
          <a:p>
            <a:pPr marL="228600" lvl="0" indent="-266700" algn="l" rtl="0">
              <a:lnSpc>
                <a:spcPct val="90000"/>
              </a:lnSpc>
              <a:spcBef>
                <a:spcPts val="1000"/>
              </a:spcBef>
              <a:spcAft>
                <a:spcPts val="0"/>
              </a:spcAft>
              <a:buClr>
                <a:schemeClr val="dk1"/>
              </a:buClr>
              <a:buSzPts val="1500"/>
              <a:buChar char="•"/>
            </a:pPr>
            <a:r>
              <a:rPr lang="en-US" sz="1500" u="sng" dirty="0">
                <a:solidFill>
                  <a:schemeClr val="hlink"/>
                </a:solidFill>
                <a:hlinkClick r:id="rId7"/>
              </a:rPr>
              <a:t>Contract Signing Policy </a:t>
            </a:r>
            <a:r>
              <a:rPr lang="en-US" sz="1500" dirty="0"/>
              <a:t>– Senior staff members of the College are authorized to sign contracts on behalf of the College.  This link identifies those staff members and identifies those who have been delegated authority to sign in certain areas such as the performing arts.</a:t>
            </a:r>
            <a:endParaRPr sz="1500" dirty="0"/>
          </a:p>
          <a:p>
            <a:pPr marL="228600" lvl="0" indent="-266700" algn="l" rtl="0">
              <a:lnSpc>
                <a:spcPct val="90000"/>
              </a:lnSpc>
              <a:spcBef>
                <a:spcPts val="1000"/>
              </a:spcBef>
              <a:spcAft>
                <a:spcPts val="0"/>
              </a:spcAft>
              <a:buClr>
                <a:schemeClr val="dk1"/>
              </a:buClr>
              <a:buSzPts val="1500"/>
              <a:buChar char="•"/>
            </a:pPr>
            <a:r>
              <a:rPr lang="en-US" sz="1500" u="sng" dirty="0">
                <a:solidFill>
                  <a:schemeClr val="hlink"/>
                </a:solidFill>
                <a:hlinkClick r:id="rId8"/>
              </a:rPr>
              <a:t>Tax Exemption </a:t>
            </a:r>
            <a:r>
              <a:rPr lang="en-US" sz="1500" dirty="0"/>
              <a:t>– The College is a not for profit and is exempt from any and all sales tax in NYS. This exemption applies to hotels, meals, rental cars and business purchases. Effective January 1, 2006, New York State sales tax paid on College purchases will not be included in reimbursements for retail purchases, hotel accommodations or meal charges in excess of $100.  This section provides information and the processes to follow in order to ensure tax exemption in New York as well as other states.  </a:t>
            </a:r>
            <a:endParaRPr sz="1500" u="sng" dirty="0">
              <a:solidFill>
                <a:schemeClr val="hlink"/>
              </a:solidFill>
              <a:hlinkClick r:id="rId3"/>
            </a:endParaRPr>
          </a:p>
          <a:p>
            <a:pPr marL="228600" lvl="0" indent="-266700" algn="l" rtl="0">
              <a:lnSpc>
                <a:spcPct val="90000"/>
              </a:lnSpc>
              <a:spcBef>
                <a:spcPts val="1000"/>
              </a:spcBef>
              <a:spcAft>
                <a:spcPts val="0"/>
              </a:spcAft>
              <a:buClr>
                <a:schemeClr val="dk1"/>
              </a:buClr>
              <a:buSzPts val="1500"/>
              <a:buChar char="•"/>
            </a:pPr>
            <a:r>
              <a:rPr lang="en-US" sz="1500" u="sng" dirty="0">
                <a:solidFill>
                  <a:schemeClr val="hlink"/>
                </a:solidFill>
                <a:hlinkClick r:id="rId9"/>
              </a:rPr>
              <a:t>Guidelines for Celebrations </a:t>
            </a:r>
            <a:r>
              <a:rPr lang="en-US" sz="1500" dirty="0"/>
              <a:t>– These guidelines are intended to help supervisors know what the College will reimburse for celebrations, including employee length of service, retirement, or departures.  The College does not pay for gifts for student workers.</a:t>
            </a:r>
            <a:endParaRPr sz="1500" dirty="0"/>
          </a:p>
          <a:p>
            <a:pPr marL="228600" lvl="0" indent="-266700" algn="l" rtl="0">
              <a:lnSpc>
                <a:spcPct val="90000"/>
              </a:lnSpc>
              <a:spcBef>
                <a:spcPts val="1000"/>
              </a:spcBef>
              <a:spcAft>
                <a:spcPts val="0"/>
              </a:spcAft>
              <a:buClr>
                <a:schemeClr val="dk1"/>
              </a:buClr>
              <a:buSzPts val="1500"/>
              <a:buChar char="•"/>
            </a:pPr>
            <a:r>
              <a:rPr lang="en-US" sz="1500" u="sng" dirty="0">
                <a:solidFill>
                  <a:schemeClr val="hlink"/>
                </a:solidFill>
                <a:hlinkClick r:id="rId10"/>
              </a:rPr>
              <a:t>Alcohol Policy </a:t>
            </a:r>
            <a:r>
              <a:rPr lang="en-US" sz="1500" dirty="0"/>
              <a:t>- Unless such a purchase pertains to employee travel on college business, all purchases of alcohol from College funds must be approved by the appropriate member of senior staff or their approved delegate. The College’s policy regarding the purchase of alcohol while traveling on College business is described in the </a:t>
            </a:r>
            <a:r>
              <a:rPr lang="en-US" sz="1500" u="sng" dirty="0">
                <a:solidFill>
                  <a:schemeClr val="hlink"/>
                </a:solidFill>
                <a:hlinkClick r:id="rId11"/>
              </a:rPr>
              <a:t>Meals and Entertainment</a:t>
            </a:r>
            <a:r>
              <a:rPr lang="en-US" sz="1500" dirty="0"/>
              <a:t> section of the College’s travel policy.</a:t>
            </a:r>
            <a:endParaRPr sz="1500" dirty="0"/>
          </a:p>
        </p:txBody>
      </p:sp>
      <p:sp>
        <p:nvSpPr>
          <p:cNvPr id="297" name="Google Shape;297;ga38862aaac_0_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Table of Contents</a:t>
            </a:r>
            <a:endParaRPr dirty="0"/>
          </a:p>
        </p:txBody>
      </p:sp>
      <p:sp>
        <p:nvSpPr>
          <p:cNvPr id="103" name="Google Shape;10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dk1"/>
              </a:buClr>
              <a:buSzPts val="1540"/>
              <a:buNone/>
            </a:pPr>
            <a:r>
              <a:rPr lang="en-US" sz="1540" dirty="0"/>
              <a:t>A.  </a:t>
            </a:r>
            <a:r>
              <a:rPr lang="en-US" sz="154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Budget</a:t>
            </a:r>
            <a:r>
              <a:rPr lang="en-US" sz="1540" dirty="0"/>
              <a:t> Process</a:t>
            </a:r>
            <a:endParaRPr dirty="0"/>
          </a:p>
          <a:p>
            <a:pPr marL="228600" lvl="0" indent="-228600" algn="l" rtl="0">
              <a:lnSpc>
                <a:spcPct val="70000"/>
              </a:lnSpc>
              <a:spcBef>
                <a:spcPts val="1000"/>
              </a:spcBef>
              <a:spcAft>
                <a:spcPts val="0"/>
              </a:spcAft>
              <a:buClr>
                <a:schemeClr val="dk1"/>
              </a:buClr>
              <a:buSzPts val="1540"/>
              <a:buChar char="•"/>
            </a:pPr>
            <a:r>
              <a:rPr lang="en-US" sz="1540" dirty="0"/>
              <a:t>Annual Budget Planning Process</a:t>
            </a:r>
            <a:endParaRPr dirty="0"/>
          </a:p>
          <a:p>
            <a:pPr marL="228600" lvl="0" indent="-228600" algn="l" rtl="0">
              <a:lnSpc>
                <a:spcPct val="70000"/>
              </a:lnSpc>
              <a:spcBef>
                <a:spcPts val="1000"/>
              </a:spcBef>
              <a:spcAft>
                <a:spcPts val="0"/>
              </a:spcAft>
              <a:buClr>
                <a:schemeClr val="dk1"/>
              </a:buClr>
              <a:buSzPts val="1540"/>
              <a:buChar char="•"/>
            </a:pPr>
            <a:r>
              <a:rPr lang="en-US" sz="1540" dirty="0"/>
              <a:t>Budget Cycle / Notable Dates</a:t>
            </a:r>
            <a:endParaRPr dirty="0"/>
          </a:p>
          <a:p>
            <a:pPr marL="228600" lvl="0" indent="-228600" algn="l" rtl="0">
              <a:lnSpc>
                <a:spcPct val="70000"/>
              </a:lnSpc>
              <a:spcBef>
                <a:spcPts val="1000"/>
              </a:spcBef>
              <a:spcAft>
                <a:spcPts val="0"/>
              </a:spcAft>
              <a:buClr>
                <a:schemeClr val="dk1"/>
              </a:buClr>
              <a:buSzPts val="1540"/>
              <a:buChar char="•"/>
            </a:pPr>
            <a:r>
              <a:rPr lang="en-US" sz="1540" dirty="0"/>
              <a:t>Budget Monitoring and Reporting</a:t>
            </a:r>
            <a:endParaRPr dirty="0"/>
          </a:p>
          <a:p>
            <a:pPr marL="228600" lvl="0" indent="-228600" algn="l" rtl="0">
              <a:lnSpc>
                <a:spcPct val="70000"/>
              </a:lnSpc>
              <a:spcBef>
                <a:spcPts val="1000"/>
              </a:spcBef>
              <a:spcAft>
                <a:spcPts val="0"/>
              </a:spcAft>
              <a:buClr>
                <a:schemeClr val="dk1"/>
              </a:buClr>
              <a:buSzPts val="1540"/>
              <a:buChar char="•"/>
            </a:pPr>
            <a:r>
              <a:rPr lang="en-US" sz="1540" dirty="0"/>
              <a:t>DOF’s Budget Profile</a:t>
            </a:r>
            <a:endParaRPr dirty="0"/>
          </a:p>
          <a:p>
            <a:pPr marL="0" lvl="0" indent="0" algn="l" rtl="0">
              <a:lnSpc>
                <a:spcPct val="70000"/>
              </a:lnSpc>
              <a:spcBef>
                <a:spcPts val="1000"/>
              </a:spcBef>
              <a:spcAft>
                <a:spcPts val="0"/>
              </a:spcAft>
              <a:buClr>
                <a:schemeClr val="dk1"/>
              </a:buClr>
              <a:buSzPts val="1540"/>
              <a:buNone/>
            </a:pPr>
            <a:r>
              <a:rPr lang="en-US" sz="1540" dirty="0"/>
              <a:t>B.  Budgeting “101”</a:t>
            </a:r>
            <a:endParaRPr dirty="0"/>
          </a:p>
          <a:p>
            <a:pPr marL="228600" lvl="0" indent="-228600" algn="l" rtl="0">
              <a:lnSpc>
                <a:spcPct val="70000"/>
              </a:lnSpc>
              <a:spcBef>
                <a:spcPts val="1000"/>
              </a:spcBef>
              <a:spcAft>
                <a:spcPts val="0"/>
              </a:spcAft>
              <a:buClr>
                <a:schemeClr val="dk1"/>
              </a:buClr>
              <a:buSzPts val="1540"/>
              <a:buChar char="•"/>
            </a:pPr>
            <a:r>
              <a:rPr lang="en-US" sz="1540" dirty="0"/>
              <a:t>What is an account number?</a:t>
            </a:r>
            <a:endParaRPr dirty="0"/>
          </a:p>
          <a:p>
            <a:pPr marL="228600" lvl="0" indent="-228600" algn="l" rtl="0">
              <a:lnSpc>
                <a:spcPct val="70000"/>
              </a:lnSpc>
              <a:spcBef>
                <a:spcPts val="1000"/>
              </a:spcBef>
              <a:spcAft>
                <a:spcPts val="0"/>
              </a:spcAft>
              <a:buClr>
                <a:schemeClr val="dk1"/>
              </a:buClr>
              <a:buSzPts val="1540"/>
              <a:buChar char="•"/>
            </a:pPr>
            <a:r>
              <a:rPr lang="en-US" sz="1540" dirty="0"/>
              <a:t>Commonly Used Object Codes</a:t>
            </a:r>
            <a:endParaRPr dirty="0"/>
          </a:p>
          <a:p>
            <a:pPr marL="228600" lvl="0" indent="-228600" algn="l" rtl="0">
              <a:lnSpc>
                <a:spcPct val="70000"/>
              </a:lnSpc>
              <a:spcBef>
                <a:spcPts val="1000"/>
              </a:spcBef>
              <a:spcAft>
                <a:spcPts val="0"/>
              </a:spcAft>
              <a:buClr>
                <a:schemeClr val="dk1"/>
              </a:buClr>
              <a:buSzPts val="1540"/>
              <a:buChar char="•"/>
            </a:pPr>
            <a:r>
              <a:rPr lang="en-US" sz="1540" dirty="0"/>
              <a:t>Reimbursable and Non-Reimbursable Expenses for Travel</a:t>
            </a:r>
            <a:endParaRPr dirty="0"/>
          </a:p>
          <a:p>
            <a:pPr marL="228600" lvl="0" indent="-228600" algn="l" rtl="0">
              <a:lnSpc>
                <a:spcPct val="70000"/>
              </a:lnSpc>
              <a:spcBef>
                <a:spcPts val="1000"/>
              </a:spcBef>
              <a:spcAft>
                <a:spcPts val="0"/>
              </a:spcAft>
              <a:buClr>
                <a:schemeClr val="dk1"/>
              </a:buClr>
              <a:buSzPts val="1540"/>
              <a:buChar char="•"/>
            </a:pPr>
            <a:r>
              <a:rPr lang="en-US" sz="1540" dirty="0"/>
              <a:t>Reimbursable and Non-Reimbursable Expenses for Others (Not-Travel Related)</a:t>
            </a:r>
            <a:endParaRPr dirty="0"/>
          </a:p>
          <a:p>
            <a:pPr marL="228600" lvl="0" indent="-228600" algn="l" rtl="0">
              <a:lnSpc>
                <a:spcPct val="70000"/>
              </a:lnSpc>
              <a:spcBef>
                <a:spcPts val="1000"/>
              </a:spcBef>
              <a:spcAft>
                <a:spcPts val="0"/>
              </a:spcAft>
              <a:buClr>
                <a:schemeClr val="dk1"/>
              </a:buClr>
              <a:buSzPts val="1540"/>
              <a:buChar char="•"/>
            </a:pPr>
            <a:r>
              <a:rPr lang="en-US" sz="1540" dirty="0"/>
              <a:t>FAQs</a:t>
            </a:r>
            <a:endParaRPr dirty="0"/>
          </a:p>
          <a:p>
            <a:pPr marL="0" lvl="0" indent="0" algn="l" rtl="0">
              <a:lnSpc>
                <a:spcPct val="70000"/>
              </a:lnSpc>
              <a:spcBef>
                <a:spcPts val="1000"/>
              </a:spcBef>
              <a:spcAft>
                <a:spcPts val="0"/>
              </a:spcAft>
              <a:buClr>
                <a:schemeClr val="dk1"/>
              </a:buClr>
              <a:buSzPts val="1540"/>
              <a:buNone/>
            </a:pPr>
            <a:r>
              <a:rPr lang="en-US" sz="1540" dirty="0"/>
              <a:t>C. “How To” Section</a:t>
            </a:r>
            <a:endParaRPr dirty="0"/>
          </a:p>
          <a:p>
            <a:pPr marL="228600" lvl="0" indent="-228600" algn="l" rtl="0">
              <a:lnSpc>
                <a:spcPct val="70000"/>
              </a:lnSpc>
              <a:spcBef>
                <a:spcPts val="1000"/>
              </a:spcBef>
              <a:spcAft>
                <a:spcPts val="0"/>
              </a:spcAft>
              <a:buClr>
                <a:schemeClr val="dk1"/>
              </a:buClr>
              <a:buSzPts val="1540"/>
              <a:buChar char="•"/>
            </a:pPr>
            <a:r>
              <a:rPr lang="en-US" sz="1540" dirty="0"/>
              <a:t>View Budgets in the Budget Tool</a:t>
            </a:r>
            <a:endParaRPr dirty="0"/>
          </a:p>
          <a:p>
            <a:pPr marL="228600" lvl="0" indent="-228600" algn="l" rtl="0">
              <a:lnSpc>
                <a:spcPct val="70000"/>
              </a:lnSpc>
              <a:spcBef>
                <a:spcPts val="1000"/>
              </a:spcBef>
              <a:spcAft>
                <a:spcPts val="0"/>
              </a:spcAft>
              <a:buClr>
                <a:schemeClr val="dk1"/>
              </a:buClr>
              <a:buSzPts val="1540"/>
              <a:buChar char="•"/>
            </a:pPr>
            <a:r>
              <a:rPr lang="en-US" sz="1540" dirty="0"/>
              <a:t>Make small dollar and large dollar purchases</a:t>
            </a:r>
            <a:endParaRPr dirty="0"/>
          </a:p>
          <a:p>
            <a:pPr marL="0" lvl="0" indent="0" algn="l" rtl="0">
              <a:lnSpc>
                <a:spcPct val="70000"/>
              </a:lnSpc>
              <a:spcBef>
                <a:spcPts val="1000"/>
              </a:spcBef>
              <a:spcAft>
                <a:spcPts val="0"/>
              </a:spcAft>
              <a:buClr>
                <a:schemeClr val="dk1"/>
              </a:buClr>
              <a:buSzPts val="1540"/>
              <a:buNone/>
            </a:pPr>
            <a:r>
              <a:rPr lang="en-US" sz="1540" dirty="0"/>
              <a:t>D. Frequently Viewed Policies, Guidelines, and Forms</a:t>
            </a:r>
            <a:endParaRPr dirty="0"/>
          </a:p>
          <a:p>
            <a:pPr marL="0" lvl="0" indent="0" algn="l" rtl="0">
              <a:lnSpc>
                <a:spcPct val="70000"/>
              </a:lnSpc>
              <a:spcBef>
                <a:spcPts val="1000"/>
              </a:spcBef>
              <a:spcAft>
                <a:spcPts val="0"/>
              </a:spcAft>
              <a:buClr>
                <a:schemeClr val="dk1"/>
              </a:buClr>
              <a:buSzPts val="1540"/>
              <a:buNone/>
            </a:pPr>
            <a:endParaRPr sz="1540" dirty="0"/>
          </a:p>
          <a:p>
            <a:pPr marL="0" lvl="0" indent="0" algn="l" rtl="0">
              <a:lnSpc>
                <a:spcPct val="70000"/>
              </a:lnSpc>
              <a:spcBef>
                <a:spcPts val="1000"/>
              </a:spcBef>
              <a:spcAft>
                <a:spcPts val="0"/>
              </a:spcAft>
              <a:buClr>
                <a:schemeClr val="dk1"/>
              </a:buClr>
              <a:buSzPts val="1540"/>
              <a:buNone/>
            </a:pPr>
            <a:endParaRPr sz="1540" dirty="0"/>
          </a:p>
        </p:txBody>
      </p:sp>
      <p:sp>
        <p:nvSpPr>
          <p:cNvPr id="104" name="Google Shape;10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a38862aaac_0_9"/>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457200" lvl="0" indent="-609600" algn="ctr" rtl="0">
              <a:lnSpc>
                <a:spcPct val="90000"/>
              </a:lnSpc>
              <a:spcBef>
                <a:spcPts val="0"/>
              </a:spcBef>
              <a:spcAft>
                <a:spcPts val="0"/>
              </a:spcAft>
              <a:buSzPts val="6000"/>
              <a:buAutoNum type="alphaUcPeriod"/>
            </a:pPr>
            <a:r>
              <a:rPr lang="en-US" dirty="0"/>
              <a:t>Budget Process</a:t>
            </a:r>
            <a:endParaRP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Annual Budget Planning Process: DOF Perspective</a:t>
            </a:r>
            <a:endParaRPr dirty="0"/>
          </a:p>
        </p:txBody>
      </p:sp>
      <p:sp>
        <p:nvSpPr>
          <p:cNvPr id="115" name="Google Shape;115;p4"/>
          <p:cNvSpPr txBox="1">
            <a:spLocks noGrp="1"/>
          </p:cNvSpPr>
          <p:nvPr>
            <p:ph type="body" idx="1"/>
          </p:nvPr>
        </p:nvSpPr>
        <p:spPr>
          <a:xfrm>
            <a:off x="838200" y="1825624"/>
            <a:ext cx="10515600" cy="458103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DOF plans and budgets according to what is important (strategic plan) and necessary to support the College’s educational </a:t>
            </a:r>
            <a:r>
              <a:rPr lang="en-US" dirty="0" smtClean="0"/>
              <a:t>goals.</a:t>
            </a:r>
            <a:endParaRPr dirty="0"/>
          </a:p>
          <a:p>
            <a:pPr marL="228600" lvl="0" indent="-228600" algn="l" rtl="0">
              <a:lnSpc>
                <a:spcPct val="90000"/>
              </a:lnSpc>
              <a:spcBef>
                <a:spcPts val="1000"/>
              </a:spcBef>
              <a:spcAft>
                <a:spcPts val="0"/>
              </a:spcAft>
              <a:buClr>
                <a:schemeClr val="dk1"/>
              </a:buClr>
              <a:buSzPts val="2800"/>
              <a:buChar char="•"/>
            </a:pPr>
            <a:r>
              <a:rPr lang="en-US" dirty="0"/>
              <a:t>Bottom up based on prior year budgets with adjustments for strategies or other driving </a:t>
            </a:r>
            <a:r>
              <a:rPr lang="en-US" dirty="0" smtClean="0"/>
              <a:t>forces.</a:t>
            </a:r>
            <a:endParaRPr dirty="0"/>
          </a:p>
          <a:p>
            <a:pPr marL="228600" lvl="0" indent="-228600" algn="l" rtl="0">
              <a:lnSpc>
                <a:spcPct val="90000"/>
              </a:lnSpc>
              <a:spcBef>
                <a:spcPts val="1000"/>
              </a:spcBef>
              <a:spcAft>
                <a:spcPts val="0"/>
              </a:spcAft>
              <a:buClr>
                <a:schemeClr val="dk1"/>
              </a:buClr>
              <a:buSzPts val="2800"/>
              <a:buChar char="•"/>
            </a:pPr>
            <a:r>
              <a:rPr lang="en-US" dirty="0"/>
              <a:t>Look at qualitative inputs such as behaviors and business </a:t>
            </a:r>
            <a:r>
              <a:rPr lang="en-US" dirty="0" smtClean="0"/>
              <a:t>practices.</a:t>
            </a:r>
            <a:endParaRPr dirty="0"/>
          </a:p>
          <a:p>
            <a:pPr marL="228600" lvl="0" indent="-228600" algn="l" rtl="0">
              <a:lnSpc>
                <a:spcPct val="90000"/>
              </a:lnSpc>
              <a:spcBef>
                <a:spcPts val="1000"/>
              </a:spcBef>
              <a:spcAft>
                <a:spcPts val="0"/>
              </a:spcAft>
              <a:buClr>
                <a:schemeClr val="dk1"/>
              </a:buClr>
              <a:buSzPts val="2800"/>
              <a:buChar char="•"/>
            </a:pPr>
            <a:r>
              <a:rPr lang="en-US" dirty="0"/>
              <a:t>Look at quantitative inputs such as enrollments, revenues, expenses, and budget results from prior </a:t>
            </a:r>
            <a:r>
              <a:rPr lang="en-US" dirty="0" smtClean="0"/>
              <a:t>years.</a:t>
            </a: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116" name="Google Shape;11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txBox="1">
            <a:spLocks noGrp="1"/>
          </p:cNvSpPr>
          <p:nvPr>
            <p:ph type="title"/>
          </p:nvPr>
        </p:nvSpPr>
        <p:spPr>
          <a:xfrm>
            <a:off x="93775" y="113175"/>
            <a:ext cx="9695100" cy="518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3959"/>
              <a:buFont typeface="Calibri"/>
              <a:buNone/>
            </a:pPr>
            <a:r>
              <a:rPr lang="en-US" sz="3959" dirty="0"/>
              <a:t>Annual Budget Planning Process: Overview</a:t>
            </a:r>
            <a:endParaRPr sz="3959" dirty="0"/>
          </a:p>
        </p:txBody>
      </p:sp>
      <p:sp>
        <p:nvSpPr>
          <p:cNvPr id="122" name="Google Shape;122;p5"/>
          <p:cNvSpPr txBox="1">
            <a:spLocks noGrp="1"/>
          </p:cNvSpPr>
          <p:nvPr>
            <p:ph type="body" idx="1"/>
          </p:nvPr>
        </p:nvSpPr>
        <p:spPr>
          <a:xfrm>
            <a:off x="195475" y="731300"/>
            <a:ext cx="10142700" cy="1520100"/>
          </a:xfrm>
          <a:prstGeom prst="rect">
            <a:avLst/>
          </a:prstGeom>
          <a:noFill/>
          <a:ln>
            <a:noFill/>
          </a:ln>
        </p:spPr>
        <p:txBody>
          <a:bodyPr spcFirstLastPara="1" wrap="square" lIns="91425" tIns="45700" rIns="91425" bIns="45700" anchor="t" anchorCtr="0">
            <a:normAutofit lnSpcReduction="10000"/>
          </a:bodyPr>
          <a:lstStyle/>
          <a:p>
            <a:pPr marL="228600" lvl="0" indent="-190500" algn="l" rtl="0">
              <a:lnSpc>
                <a:spcPct val="70000"/>
              </a:lnSpc>
              <a:spcBef>
                <a:spcPts val="0"/>
              </a:spcBef>
              <a:spcAft>
                <a:spcPts val="0"/>
              </a:spcAft>
              <a:buClr>
                <a:schemeClr val="dk1"/>
              </a:buClr>
              <a:buSzPts val="1100"/>
              <a:buChar char="•"/>
            </a:pPr>
            <a:r>
              <a:rPr lang="en-US" sz="1100" dirty="0"/>
              <a:t>The budget request process is an annual planning exercise for operating budgets which includes non salary expenses such as student help, office supplies, printing, entertainment, classroom supplies, etc.</a:t>
            </a:r>
            <a:endParaRPr sz="1100" dirty="0"/>
          </a:p>
          <a:p>
            <a:pPr marL="228600" lvl="0" indent="-190500" algn="l" rtl="0">
              <a:lnSpc>
                <a:spcPct val="70000"/>
              </a:lnSpc>
              <a:spcBef>
                <a:spcPts val="1000"/>
              </a:spcBef>
              <a:spcAft>
                <a:spcPts val="0"/>
              </a:spcAft>
              <a:buClr>
                <a:schemeClr val="dk1"/>
              </a:buClr>
              <a:buSzPts val="1100"/>
              <a:buChar char="•"/>
            </a:pPr>
            <a:r>
              <a:rPr lang="en-US" sz="1100" dirty="0"/>
              <a:t>The Business Office generally launches the annual budget planning process for the new fiscal year in October with an email to budget managers. </a:t>
            </a:r>
            <a:endParaRPr sz="1100" dirty="0"/>
          </a:p>
          <a:p>
            <a:pPr marL="228600" lvl="0" indent="-190500" algn="l" rtl="0">
              <a:lnSpc>
                <a:spcPct val="70000"/>
              </a:lnSpc>
              <a:spcBef>
                <a:spcPts val="1000"/>
              </a:spcBef>
              <a:spcAft>
                <a:spcPts val="0"/>
              </a:spcAft>
              <a:buClr>
                <a:schemeClr val="dk1"/>
              </a:buClr>
              <a:buSzPts val="1100"/>
              <a:buChar char="•"/>
            </a:pPr>
            <a:r>
              <a:rPr lang="en-US" sz="1100" dirty="0"/>
              <a:t>The email contains instructions and forms for budget reallocation, equipment requests, and requests for additional funding.</a:t>
            </a:r>
            <a:endParaRPr sz="1100" dirty="0"/>
          </a:p>
          <a:p>
            <a:pPr marL="685800" lvl="1" indent="-184150" algn="l" rtl="0">
              <a:lnSpc>
                <a:spcPct val="70000"/>
              </a:lnSpc>
              <a:spcBef>
                <a:spcPts val="1000"/>
              </a:spcBef>
              <a:spcAft>
                <a:spcPts val="0"/>
              </a:spcAft>
              <a:buClr>
                <a:schemeClr val="dk1"/>
              </a:buClr>
              <a:buSzPts val="1100"/>
              <a:buChar char="•"/>
            </a:pPr>
            <a:r>
              <a:rPr lang="en-US" sz="11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If you</a:t>
            </a:r>
            <a:r>
              <a:rPr lang="en-US" sz="1100" dirty="0"/>
              <a:t> do not need to move budgets between accounts, and do not have additional requests, you do not need to do anything further.</a:t>
            </a:r>
            <a:endParaRPr sz="1100" dirty="0"/>
          </a:p>
          <a:p>
            <a:pPr marL="228600" lvl="0" indent="-190500" algn="l" rtl="0">
              <a:lnSpc>
                <a:spcPct val="70000"/>
              </a:lnSpc>
              <a:spcBef>
                <a:spcPts val="1000"/>
              </a:spcBef>
              <a:spcAft>
                <a:spcPts val="0"/>
              </a:spcAft>
              <a:buClr>
                <a:schemeClr val="dk1"/>
              </a:buClr>
              <a:buSzPts val="1100"/>
              <a:buChar char="•"/>
            </a:pPr>
            <a:r>
              <a:rPr lang="en-US" sz="1100" dirty="0"/>
              <a:t>Approved amounts for requests are typically communicated in late March, after the Board Meeting.</a:t>
            </a:r>
            <a:endParaRPr sz="1100" dirty="0"/>
          </a:p>
          <a:p>
            <a:pPr marL="228600" lvl="0" indent="-196850" algn="l" rtl="0">
              <a:lnSpc>
                <a:spcPct val="70000"/>
              </a:lnSpc>
              <a:spcBef>
                <a:spcPts val="1000"/>
              </a:spcBef>
              <a:spcAft>
                <a:spcPts val="0"/>
              </a:spcAft>
              <a:buClr>
                <a:schemeClr val="dk1"/>
              </a:buClr>
              <a:buSzPts val="1200"/>
              <a:buChar char="•"/>
            </a:pPr>
            <a:r>
              <a:rPr lang="en-US" sz="1100" dirty="0"/>
              <a:t>Budgets for the new fiscal year may be seen in the budget tool in April.</a:t>
            </a:r>
            <a:r>
              <a:rPr lang="en-US" sz="1200" dirty="0"/>
              <a:t> </a:t>
            </a:r>
            <a:endParaRPr sz="1200" dirty="0"/>
          </a:p>
        </p:txBody>
      </p:sp>
      <p:sp>
        <p:nvSpPr>
          <p:cNvPr id="123" name="Google Shape;123;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dirty="0"/>
          </a:p>
        </p:txBody>
      </p:sp>
      <p:pic>
        <p:nvPicPr>
          <p:cNvPr id="124" name="Google Shape;124;p5"/>
          <p:cNvPicPr preferRelativeResize="0"/>
          <p:nvPr/>
        </p:nvPicPr>
        <p:blipFill>
          <a:blip r:embed="rId3">
            <a:alphaModFix/>
          </a:blip>
          <a:stretch>
            <a:fillRect/>
          </a:stretch>
        </p:blipFill>
        <p:spPr>
          <a:xfrm>
            <a:off x="10378725" y="0"/>
            <a:ext cx="1813275" cy="5056750"/>
          </a:xfrm>
          <a:prstGeom prst="rect">
            <a:avLst/>
          </a:prstGeom>
          <a:noFill/>
          <a:ln>
            <a:noFill/>
          </a:ln>
        </p:spPr>
      </p:pic>
      <p:pic>
        <p:nvPicPr>
          <p:cNvPr id="125" name="Google Shape;125;p5"/>
          <p:cNvPicPr preferRelativeResize="0"/>
          <p:nvPr/>
        </p:nvPicPr>
        <p:blipFill>
          <a:blip r:embed="rId4">
            <a:alphaModFix/>
          </a:blip>
          <a:stretch>
            <a:fillRect/>
          </a:stretch>
        </p:blipFill>
        <p:spPr>
          <a:xfrm>
            <a:off x="117775" y="2351127"/>
            <a:ext cx="10298100" cy="3765373"/>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6"/>
          <p:cNvSpPr txBox="1">
            <a:spLocks noGrp="1"/>
          </p:cNvSpPr>
          <p:nvPr>
            <p:ph type="title"/>
          </p:nvPr>
        </p:nvSpPr>
        <p:spPr>
          <a:xfrm>
            <a:off x="147363" y="122737"/>
            <a:ext cx="7615512" cy="167709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400"/>
              <a:buFont typeface="Calibri"/>
              <a:buNone/>
            </a:pPr>
            <a:r>
              <a:rPr lang="en-US" dirty="0"/>
              <a:t>Annual Budget Planning Process:  Budget Planning Request Screen</a:t>
            </a:r>
            <a:endParaRPr dirty="0"/>
          </a:p>
        </p:txBody>
      </p:sp>
      <p:sp>
        <p:nvSpPr>
          <p:cNvPr id="131" name="Google Shape;131;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dirty="0"/>
          </a:p>
        </p:txBody>
      </p:sp>
      <p:pic>
        <p:nvPicPr>
          <p:cNvPr id="132" name="Google Shape;132;p6"/>
          <p:cNvPicPr preferRelativeResize="0"/>
          <p:nvPr/>
        </p:nvPicPr>
        <p:blipFill>
          <a:blip r:embed="rId3">
            <a:alphaModFix/>
          </a:blip>
          <a:stretch>
            <a:fillRect/>
          </a:stretch>
        </p:blipFill>
        <p:spPr>
          <a:xfrm>
            <a:off x="256550" y="1687375"/>
            <a:ext cx="4831753" cy="4203600"/>
          </a:xfrm>
          <a:prstGeom prst="rect">
            <a:avLst/>
          </a:prstGeom>
          <a:noFill/>
          <a:ln>
            <a:noFill/>
          </a:ln>
        </p:spPr>
      </p:pic>
      <p:pic>
        <p:nvPicPr>
          <p:cNvPr id="133" name="Google Shape;133;p6"/>
          <p:cNvPicPr preferRelativeResize="0"/>
          <p:nvPr/>
        </p:nvPicPr>
        <p:blipFill>
          <a:blip r:embed="rId4">
            <a:alphaModFix/>
          </a:blip>
          <a:stretch>
            <a:fillRect/>
          </a:stretch>
        </p:blipFill>
        <p:spPr>
          <a:xfrm>
            <a:off x="5088300" y="1638050"/>
            <a:ext cx="6851525" cy="2906698"/>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a:spLocks noGrp="1"/>
          </p:cNvSpPr>
          <p:nvPr>
            <p:ph type="title"/>
          </p:nvPr>
        </p:nvSpPr>
        <p:spPr>
          <a:xfrm>
            <a:off x="838200" y="365125"/>
            <a:ext cx="926323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Annual Budget Planning Process: Capital and Technology Requests</a:t>
            </a:r>
            <a:endParaRPr dirty="0"/>
          </a:p>
        </p:txBody>
      </p:sp>
      <p:pic>
        <p:nvPicPr>
          <p:cNvPr id="139" name="Google Shape;139;p7"/>
          <p:cNvPicPr preferRelativeResize="0">
            <a:picLocks noGrp="1"/>
          </p:cNvPicPr>
          <p:nvPr>
            <p:ph type="body" idx="1"/>
          </p:nvPr>
        </p:nvPicPr>
        <p:blipFill rotWithShape="1">
          <a:blip r:embed="rId3">
            <a:alphaModFix/>
          </a:blip>
          <a:srcRect/>
          <a:stretch/>
        </p:blipFill>
        <p:spPr>
          <a:xfrm>
            <a:off x="8584732" y="899758"/>
            <a:ext cx="2794800" cy="5277300"/>
          </a:xfrm>
          <a:prstGeom prst="rect">
            <a:avLst/>
          </a:prstGeom>
          <a:noFill/>
          <a:ln>
            <a:noFill/>
          </a:ln>
        </p:spPr>
      </p:pic>
      <p:sp>
        <p:nvSpPr>
          <p:cNvPr id="140" name="Google Shape;140;p7"/>
          <p:cNvSpPr txBox="1"/>
          <p:nvPr/>
        </p:nvSpPr>
        <p:spPr>
          <a:xfrm>
            <a:off x="838200" y="1825625"/>
            <a:ext cx="5940972" cy="435133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Capital expenditures requested through </a:t>
            </a:r>
            <a:r>
              <a:rPr lang="en-US" sz="2800" b="0" i="0" u="none" strike="noStrike" cap="none" dirty="0" smtClean="0">
                <a:solidFill>
                  <a:schemeClr val="dk1"/>
                </a:solidFill>
                <a:latin typeface="Calibri"/>
                <a:ea typeface="Calibri"/>
                <a:cs typeface="Calibri"/>
                <a:sym typeface="Calibri"/>
              </a:rPr>
              <a:t>forms. </a:t>
            </a:r>
            <a:endParaRPr dirty="0"/>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Examples are office furniture and technology equipment such as microscopes, projectors, etc.</a:t>
            </a:r>
            <a:endParaRPr dirty="0"/>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Must cost $500 or </a:t>
            </a:r>
            <a:r>
              <a:rPr lang="en-US" sz="2800" b="0" i="0" u="none" strike="noStrike" cap="none" dirty="0" smtClean="0">
                <a:solidFill>
                  <a:schemeClr val="dk1"/>
                </a:solidFill>
                <a:latin typeface="Calibri"/>
                <a:ea typeface="Calibri"/>
                <a:cs typeface="Calibri"/>
                <a:sym typeface="Calibri"/>
              </a:rPr>
              <a:t>more.</a:t>
            </a:r>
            <a:endParaRPr sz="2800" b="0" i="0" u="none" strike="noStrike" cap="none" dirty="0">
              <a:solidFill>
                <a:schemeClr val="dk1"/>
              </a:solidFill>
              <a:latin typeface="Calibri"/>
              <a:ea typeface="Calibri"/>
              <a:cs typeface="Calibri"/>
              <a:sym typeface="Calibri"/>
            </a:endParaRPr>
          </a:p>
        </p:txBody>
      </p:sp>
      <p:sp>
        <p:nvSpPr>
          <p:cNvPr id="141" name="Google Shape;141;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Budget Cycle / Notable Dates</a:t>
            </a:r>
            <a:endParaRPr dirty="0"/>
          </a:p>
        </p:txBody>
      </p:sp>
      <p:sp>
        <p:nvSpPr>
          <p:cNvPr id="147" name="Google Shape;147;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70000"/>
              </a:lnSpc>
              <a:spcBef>
                <a:spcPts val="0"/>
              </a:spcBef>
              <a:spcAft>
                <a:spcPts val="0"/>
              </a:spcAft>
              <a:buClr>
                <a:schemeClr val="dk1"/>
              </a:buClr>
              <a:buSzPts val="1540"/>
              <a:buChar char="•"/>
            </a:pPr>
            <a:r>
              <a:rPr lang="en-US" sz="1540" dirty="0"/>
              <a:t>Hamilton’s budget fiscal year begins July 1 and ends June 30</a:t>
            </a:r>
            <a:endParaRPr dirty="0"/>
          </a:p>
          <a:p>
            <a:pPr marL="228600" lvl="0" indent="-228600" algn="l" rtl="0">
              <a:lnSpc>
                <a:spcPct val="70000"/>
              </a:lnSpc>
              <a:spcBef>
                <a:spcPts val="1000"/>
              </a:spcBef>
              <a:spcAft>
                <a:spcPts val="0"/>
              </a:spcAft>
              <a:buClr>
                <a:schemeClr val="dk1"/>
              </a:buClr>
              <a:buSzPts val="1540"/>
              <a:buChar char="•"/>
            </a:pPr>
            <a:r>
              <a:rPr lang="en-US" sz="1540" b="1" dirty="0"/>
              <a:t>July: </a:t>
            </a:r>
            <a:r>
              <a:rPr lang="en-US" sz="1540" dirty="0"/>
              <a:t>New fiscal year begins on the 1</a:t>
            </a:r>
            <a:r>
              <a:rPr lang="en-US" sz="1540" baseline="30000" dirty="0"/>
              <a:t>st</a:t>
            </a:r>
            <a:r>
              <a:rPr lang="en-US" sz="1540" dirty="0"/>
              <a:t>.  Current fiscal year typically closes the 2</a:t>
            </a:r>
            <a:r>
              <a:rPr lang="en-US" sz="1540" baseline="30000" dirty="0"/>
              <a:t>nd</a:t>
            </a:r>
            <a:r>
              <a:rPr lang="en-US" sz="1540" dirty="0"/>
              <a:t> week in July. </a:t>
            </a:r>
            <a:endParaRPr dirty="0"/>
          </a:p>
          <a:p>
            <a:pPr marL="228600" lvl="0" indent="-228600" algn="l" rtl="0">
              <a:lnSpc>
                <a:spcPct val="70000"/>
              </a:lnSpc>
              <a:spcBef>
                <a:spcPts val="1000"/>
              </a:spcBef>
              <a:spcAft>
                <a:spcPts val="0"/>
              </a:spcAft>
              <a:buClr>
                <a:schemeClr val="dk1"/>
              </a:buClr>
              <a:buSzPts val="1540"/>
              <a:buChar char="•"/>
            </a:pPr>
            <a:r>
              <a:rPr lang="en-US" sz="1540" b="1" dirty="0"/>
              <a:t>August: </a:t>
            </a:r>
            <a:r>
              <a:rPr lang="en-US" sz="1540" dirty="0"/>
              <a:t>Audit of College’s finances for current fiscal year.  </a:t>
            </a:r>
            <a:endParaRPr sz="1540" dirty="0"/>
          </a:p>
          <a:p>
            <a:pPr marL="228600" lvl="0" indent="-228600" algn="l" rtl="0">
              <a:lnSpc>
                <a:spcPct val="70000"/>
              </a:lnSpc>
              <a:spcBef>
                <a:spcPts val="1000"/>
              </a:spcBef>
              <a:spcAft>
                <a:spcPts val="0"/>
              </a:spcAft>
              <a:buClr>
                <a:schemeClr val="dk1"/>
              </a:buClr>
              <a:buSzPts val="1540"/>
              <a:buChar char="•"/>
            </a:pPr>
            <a:r>
              <a:rPr lang="en-US" sz="1540" b="1" dirty="0"/>
              <a:t>September:  </a:t>
            </a:r>
            <a:r>
              <a:rPr lang="en-US" sz="1540" dirty="0"/>
              <a:t>Audit of College’s finances for current fiscal year.  </a:t>
            </a:r>
            <a:endParaRPr dirty="0"/>
          </a:p>
          <a:p>
            <a:pPr marL="228600" lvl="0" indent="-228600" algn="l" rtl="0">
              <a:lnSpc>
                <a:spcPct val="70000"/>
              </a:lnSpc>
              <a:spcBef>
                <a:spcPts val="1000"/>
              </a:spcBef>
              <a:spcAft>
                <a:spcPts val="0"/>
              </a:spcAft>
              <a:buClr>
                <a:schemeClr val="dk1"/>
              </a:buClr>
              <a:buSzPts val="1540"/>
              <a:buChar char="•"/>
            </a:pPr>
            <a:r>
              <a:rPr lang="en-US" sz="1540" b="1" dirty="0"/>
              <a:t>October: </a:t>
            </a:r>
            <a:r>
              <a:rPr lang="en-US" sz="1540" dirty="0"/>
              <a:t>The annual budget planning process launched by the Business Office.</a:t>
            </a:r>
            <a:endParaRPr dirty="0"/>
          </a:p>
          <a:p>
            <a:pPr marL="228600" lvl="0" indent="-228600" algn="l" rtl="0">
              <a:lnSpc>
                <a:spcPct val="70000"/>
              </a:lnSpc>
              <a:spcBef>
                <a:spcPts val="1000"/>
              </a:spcBef>
              <a:spcAft>
                <a:spcPts val="0"/>
              </a:spcAft>
              <a:buClr>
                <a:schemeClr val="dk1"/>
              </a:buClr>
              <a:buSzPts val="1540"/>
              <a:buChar char="•"/>
            </a:pPr>
            <a:r>
              <a:rPr lang="en-US" sz="1540" b="1" dirty="0"/>
              <a:t>November:  </a:t>
            </a:r>
            <a:r>
              <a:rPr lang="en-US" sz="1540" dirty="0"/>
              <a:t>Deadline for departmental budget requests related to annual budget planning exercise.</a:t>
            </a:r>
            <a:endParaRPr dirty="0"/>
          </a:p>
          <a:p>
            <a:pPr marL="228600" lvl="0" indent="-228600" algn="l" rtl="0">
              <a:lnSpc>
                <a:spcPct val="70000"/>
              </a:lnSpc>
              <a:spcBef>
                <a:spcPts val="1000"/>
              </a:spcBef>
              <a:spcAft>
                <a:spcPts val="0"/>
              </a:spcAft>
              <a:buClr>
                <a:schemeClr val="dk1"/>
              </a:buClr>
              <a:buSzPts val="1540"/>
              <a:buChar char="•"/>
            </a:pPr>
            <a:r>
              <a:rPr lang="en-US" sz="1540" b="1" dirty="0"/>
              <a:t>December:  </a:t>
            </a:r>
            <a:r>
              <a:rPr lang="en-US" sz="1540" dirty="0"/>
              <a:t>Deadline for division budget requests related to annual budget planning exercise.</a:t>
            </a:r>
            <a:endParaRPr dirty="0"/>
          </a:p>
          <a:p>
            <a:pPr marL="228600" lvl="0" indent="-228600" algn="l" rtl="0">
              <a:lnSpc>
                <a:spcPct val="70000"/>
              </a:lnSpc>
              <a:spcBef>
                <a:spcPts val="1000"/>
              </a:spcBef>
              <a:spcAft>
                <a:spcPts val="0"/>
              </a:spcAft>
              <a:buClr>
                <a:schemeClr val="dk1"/>
              </a:buClr>
              <a:buSzPts val="1540"/>
              <a:buChar char="•"/>
            </a:pPr>
            <a:r>
              <a:rPr lang="en-US" sz="1540" b="1" dirty="0"/>
              <a:t>January:  </a:t>
            </a:r>
            <a:r>
              <a:rPr lang="en-US" sz="1540" dirty="0"/>
              <a:t>DOF conducts mid year check-in with budget managers/administrators.  Deadline for all capital and technology requests related to the annual budget planning exercise. </a:t>
            </a:r>
            <a:endParaRPr dirty="0"/>
          </a:p>
          <a:p>
            <a:pPr marL="228600" lvl="0" indent="-228600" algn="l" rtl="0">
              <a:lnSpc>
                <a:spcPct val="70000"/>
              </a:lnSpc>
              <a:spcBef>
                <a:spcPts val="1000"/>
              </a:spcBef>
              <a:spcAft>
                <a:spcPts val="0"/>
              </a:spcAft>
              <a:buClr>
                <a:schemeClr val="dk1"/>
              </a:buClr>
              <a:buSzPts val="1540"/>
              <a:buChar char="•"/>
            </a:pPr>
            <a:r>
              <a:rPr lang="en-US" sz="1540" b="1" dirty="0"/>
              <a:t>February:  </a:t>
            </a:r>
            <a:r>
              <a:rPr lang="en-US" sz="1540" dirty="0"/>
              <a:t>DOF conducts end February check-in with budget managers/administrators, as needed.</a:t>
            </a:r>
            <a:endParaRPr dirty="0"/>
          </a:p>
          <a:p>
            <a:pPr marL="228600" lvl="0" indent="-228600" algn="l" rtl="0">
              <a:lnSpc>
                <a:spcPct val="70000"/>
              </a:lnSpc>
              <a:spcBef>
                <a:spcPts val="1000"/>
              </a:spcBef>
              <a:spcAft>
                <a:spcPts val="0"/>
              </a:spcAft>
              <a:buClr>
                <a:schemeClr val="dk1"/>
              </a:buClr>
              <a:buSzPts val="1540"/>
              <a:buChar char="•"/>
            </a:pPr>
            <a:r>
              <a:rPr lang="en-US" sz="1540" b="1" dirty="0"/>
              <a:t>March:  </a:t>
            </a:r>
            <a:r>
              <a:rPr lang="en-US" sz="1540" dirty="0"/>
              <a:t>Board of Trustees reviews proposed budget for new fiscal year. DOF conducts end March check-in with budget managers/administrators, as needed.</a:t>
            </a:r>
            <a:endParaRPr dirty="0"/>
          </a:p>
          <a:p>
            <a:pPr marL="228600" lvl="0" indent="-228600" algn="l" rtl="0">
              <a:lnSpc>
                <a:spcPct val="70000"/>
              </a:lnSpc>
              <a:spcBef>
                <a:spcPts val="1000"/>
              </a:spcBef>
              <a:spcAft>
                <a:spcPts val="0"/>
              </a:spcAft>
              <a:buClr>
                <a:schemeClr val="dk1"/>
              </a:buClr>
              <a:buSzPts val="1540"/>
              <a:buChar char="•"/>
            </a:pPr>
            <a:r>
              <a:rPr lang="en-US" sz="1540" b="1" dirty="0"/>
              <a:t>April: </a:t>
            </a:r>
            <a:r>
              <a:rPr lang="en-US" sz="1540" dirty="0"/>
              <a:t>DOF conducts end April check-in with budget managers/administrators, as needed.</a:t>
            </a:r>
            <a:endParaRPr dirty="0"/>
          </a:p>
          <a:p>
            <a:pPr marL="228600" lvl="0" indent="-228600" algn="l" rtl="0">
              <a:lnSpc>
                <a:spcPct val="70000"/>
              </a:lnSpc>
              <a:spcBef>
                <a:spcPts val="1000"/>
              </a:spcBef>
              <a:spcAft>
                <a:spcPts val="0"/>
              </a:spcAft>
              <a:buClr>
                <a:schemeClr val="dk1"/>
              </a:buClr>
              <a:buSzPts val="1540"/>
              <a:buChar char="•"/>
            </a:pPr>
            <a:r>
              <a:rPr lang="en-US" sz="1540" b="1" dirty="0"/>
              <a:t>May: </a:t>
            </a:r>
            <a:r>
              <a:rPr lang="en-US" sz="1540" dirty="0"/>
              <a:t>DOF conducts end May check-in with budget managers/administrators, as needed.</a:t>
            </a:r>
            <a:endParaRPr dirty="0"/>
          </a:p>
          <a:p>
            <a:pPr marL="228600" lvl="0" indent="-228600" algn="l" rtl="0">
              <a:lnSpc>
                <a:spcPct val="70000"/>
              </a:lnSpc>
              <a:spcBef>
                <a:spcPts val="1000"/>
              </a:spcBef>
              <a:spcAft>
                <a:spcPts val="0"/>
              </a:spcAft>
              <a:buClr>
                <a:schemeClr val="dk1"/>
              </a:buClr>
              <a:buSzPts val="1540"/>
              <a:buChar char="•"/>
            </a:pPr>
            <a:r>
              <a:rPr lang="en-US" sz="1540" b="1" dirty="0"/>
              <a:t>June:</a:t>
            </a:r>
            <a:r>
              <a:rPr lang="en-US" sz="1540" dirty="0"/>
              <a:t> End of current fiscal year on the 30</a:t>
            </a:r>
            <a:r>
              <a:rPr lang="en-US" sz="1540" baseline="30000" dirty="0"/>
              <a:t>th</a:t>
            </a:r>
            <a:r>
              <a:rPr lang="en-US" sz="1540" dirty="0"/>
              <a:t>. The Business Office notifies all campus employees with specific steps and deadlines as well as posts information </a:t>
            </a:r>
            <a:r>
              <a:rPr lang="en-US" sz="1540" u="sng" dirty="0">
                <a:solidFill>
                  <a:schemeClr val="hlink"/>
                </a:solidFill>
                <a:hlinkClick r:id="rId3"/>
              </a:rPr>
              <a:t>online</a:t>
            </a:r>
            <a:r>
              <a:rPr lang="en-US" sz="1540" dirty="0"/>
              <a:t>. Vendor invoices and reimbursements for the current fiscal year are typically due by mid-July. DOF conducts regular check-ins with budget managers/administrators, as needed.</a:t>
            </a:r>
            <a:endParaRPr dirty="0"/>
          </a:p>
          <a:p>
            <a:pPr marL="228600" lvl="0" indent="-130810" algn="l" rtl="0">
              <a:lnSpc>
                <a:spcPct val="70000"/>
              </a:lnSpc>
              <a:spcBef>
                <a:spcPts val="1000"/>
              </a:spcBef>
              <a:spcAft>
                <a:spcPts val="0"/>
              </a:spcAft>
              <a:buClr>
                <a:schemeClr val="dk1"/>
              </a:buClr>
              <a:buSzPts val="1540"/>
              <a:buNone/>
            </a:pPr>
            <a:endParaRPr sz="1540" dirty="0"/>
          </a:p>
          <a:p>
            <a:pPr marL="0" lvl="0" indent="0" algn="l" rtl="0">
              <a:lnSpc>
                <a:spcPct val="70000"/>
              </a:lnSpc>
              <a:spcBef>
                <a:spcPts val="1000"/>
              </a:spcBef>
              <a:spcAft>
                <a:spcPts val="0"/>
              </a:spcAft>
              <a:buClr>
                <a:schemeClr val="dk1"/>
              </a:buClr>
              <a:buSzPts val="1540"/>
              <a:buNone/>
            </a:pPr>
            <a:endParaRPr sz="1540" dirty="0"/>
          </a:p>
        </p:txBody>
      </p:sp>
      <p:sp>
        <p:nvSpPr>
          <p:cNvPr id="148" name="Google Shape;14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TotalTime>
  <Words>4076</Words>
  <Application>Microsoft Office PowerPoint</Application>
  <PresentationFormat>Widescreen</PresentationFormat>
  <Paragraphs>211</Paragraphs>
  <Slides>27</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DOF Guide for Budget Managers/Administrators</vt:lpstr>
      <vt:lpstr>Introduction</vt:lpstr>
      <vt:lpstr>Table of Contents</vt:lpstr>
      <vt:lpstr>Budget Process</vt:lpstr>
      <vt:lpstr>Annual Budget Planning Process: DOF Perspective</vt:lpstr>
      <vt:lpstr>Annual Budget Planning Process: Overview</vt:lpstr>
      <vt:lpstr>Annual Budget Planning Process:  Budget Planning Request Screen</vt:lpstr>
      <vt:lpstr>Annual Budget Planning Process: Capital and Technology Requests</vt:lpstr>
      <vt:lpstr>Budget Cycle / Notable Dates</vt:lpstr>
      <vt:lpstr>Budget Monitoring and Reporting</vt:lpstr>
      <vt:lpstr>DOF’s Budget Profile</vt:lpstr>
      <vt:lpstr>B. Budgeting “101”</vt:lpstr>
      <vt:lpstr>What is an account number?</vt:lpstr>
      <vt:lpstr>Commonly Used Object Codes</vt:lpstr>
      <vt:lpstr>Reimbursable and Non-Reimbursable Expenses for Travel</vt:lpstr>
      <vt:lpstr>Reimbursable and Non-Reimbursable Expenses for Travel (Continued)</vt:lpstr>
      <vt:lpstr>Reimbursable and Non-Reimbursable Expenses for Others (Non-Travel Related)</vt:lpstr>
      <vt:lpstr>Reimbursable and Non-Reimbursable Expenses for Others (Non-Travel Related) (Continued)</vt:lpstr>
      <vt:lpstr>FAQs</vt:lpstr>
      <vt:lpstr>C. “How To” Section</vt:lpstr>
      <vt:lpstr>View Budgets in the Budget Tool</vt:lpstr>
      <vt:lpstr>View Budgets in the Budget Tool</vt:lpstr>
      <vt:lpstr>View Budgets in the Budget Tool</vt:lpstr>
      <vt:lpstr>Make Small and Large Dollar Purchases</vt:lpstr>
      <vt:lpstr>D. Frequently Viewed Policies, Guidelines, and Forms</vt:lpstr>
      <vt:lpstr>Frequently Viewed Policies, Guidelines, and Forms</vt:lpstr>
      <vt:lpstr>Frequently Viewed Policies, Guidelines, and Forms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DOF Guide for Budget Managers/Administrators</dc:title>
  <dc:creator>Nicolas de la Riva</dc:creator>
  <cp:lastModifiedBy>Nicolas de la Riva</cp:lastModifiedBy>
  <cp:revision>25</cp:revision>
  <cp:lastPrinted>2020-10-16T19:21:36Z</cp:lastPrinted>
  <dcterms:created xsi:type="dcterms:W3CDTF">2020-10-07T17:10:38Z</dcterms:created>
  <dcterms:modified xsi:type="dcterms:W3CDTF">2021-01-27T01:54:54Z</dcterms:modified>
  <cp:contentStatus/>
</cp:coreProperties>
</file>